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81" r:id="rId2"/>
    <p:sldId id="264" r:id="rId3"/>
    <p:sldId id="283" r:id="rId4"/>
    <p:sldId id="284" r:id="rId5"/>
    <p:sldId id="320" r:id="rId6"/>
    <p:sldId id="315" r:id="rId7"/>
    <p:sldId id="285" r:id="rId8"/>
    <p:sldId id="286" r:id="rId9"/>
    <p:sldId id="287" r:id="rId10"/>
    <p:sldId id="288" r:id="rId11"/>
    <p:sldId id="269" r:id="rId12"/>
    <p:sldId id="299" r:id="rId13"/>
    <p:sldId id="301" r:id="rId14"/>
    <p:sldId id="295" r:id="rId15"/>
    <p:sldId id="302" r:id="rId16"/>
    <p:sldId id="289" r:id="rId17"/>
    <p:sldId id="303" r:id="rId18"/>
    <p:sldId id="304" r:id="rId19"/>
    <p:sldId id="306" r:id="rId20"/>
    <p:sldId id="313" r:id="rId21"/>
    <p:sldId id="270" r:id="rId22"/>
    <p:sldId id="307" r:id="rId23"/>
    <p:sldId id="308" r:id="rId24"/>
    <p:sldId id="309" r:id="rId25"/>
    <p:sldId id="310" r:id="rId26"/>
    <p:sldId id="311" r:id="rId27"/>
    <p:sldId id="293" r:id="rId28"/>
    <p:sldId id="316" r:id="rId29"/>
    <p:sldId id="312" r:id="rId30"/>
    <p:sldId id="319" r:id="rId31"/>
    <p:sldId id="318" r:id="rId32"/>
    <p:sldId id="317" r:id="rId33"/>
    <p:sldId id="291" r:id="rId34"/>
    <p:sldId id="266" r:id="rId35"/>
  </p:sldIdLst>
  <p:sldSz cx="12188825" cy="6858000"/>
  <p:notesSz cx="6858000" cy="9144000"/>
  <p:defaultTextStyle>
    <a:defPPr>
      <a:defRPr lang="en-US"/>
    </a:defPPr>
    <a:lvl1pPr algn="l" defTabSz="1217613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013" indent="-150813" algn="l" defTabSz="1217613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613" indent="-303213" algn="l" defTabSz="1217613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7213" indent="-455613" algn="l" defTabSz="1217613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6813" indent="-608013" algn="l" defTabSz="1217613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54" d="100"/>
          <a:sy n="54" d="100"/>
        </p:scale>
        <p:origin x="677" y="53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1-24T10:55:39.251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1D7CB7-AC2C-405C-8617-0B4C442C8497}" type="datetimeFigureOut">
              <a:rPr lang="ru-RU"/>
              <a:pPr>
                <a:defRPr/>
              </a:pPr>
              <a:t>04.03.2021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D9218D-91EB-4969-89FF-058B2026E8B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802D49-DBED-463E-B6E7-8D689E60F3AD}" type="datetimeFigureOut">
              <a:rPr lang="ru-RU"/>
              <a:pPr>
                <a:defRPr/>
              </a:pPr>
              <a:t>04.03.2021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173C7D-F145-41A7-B1FF-98608BEFFE6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80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76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72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68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986FB-BB46-4C41-A128-C773DBD5D0A6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BCC-2E66-4B5F-9308-EF218AFB94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7B4FB-FB12-4E3C-9398-618C6BCB01F3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A31DE-C2D6-4CE5-842C-44F7B5834A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3E1A3-C67B-439A-9F07-D153717AD2D1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17C8-EC8D-46A2-8FB1-CCE38A5838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8F2F-40A8-467C-8FC9-722087F8FA3A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5E7AA-4AF2-4F42-9AE1-DD7EA133CA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8B95B-11F8-4186-B594-33FBDE85B101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5029-E50F-4AEB-AD0F-86DCD29D95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1B77-FFBE-40F5-B060-42430746AD58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313B-0C1C-416F-BB15-0AA618580B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82150-C837-4751-8B56-A416C3A01606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439D8-33CE-49AC-987F-5A796215BB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C29EF-7BF5-40FB-A45F-61627879ED7D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FF7DA-B0B6-4263-9216-0C5317F39C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3960813" y="0"/>
            <a:ext cx="792321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FF195-DE0B-4DDE-BD92-E0871D04B553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FF798-B785-40B4-B332-70E5BC45BF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2082800" y="0"/>
            <a:ext cx="8023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B2CCF-D220-4F0C-9B68-B63AF241BA78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33CAC-8AE9-404E-9ADC-A2C1617FF6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800" y="0"/>
            <a:ext cx="11579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117600" y="76200"/>
            <a:ext cx="101568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117600" y="1701800"/>
            <a:ext cx="1015682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600" y="6400800"/>
            <a:ext cx="274161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A5A5BA-188D-4E4E-9C37-AF2E787E4DB8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8425" y="6400800"/>
            <a:ext cx="621506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938" y="6400800"/>
            <a:ext cx="1106487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defTabSz="1218987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B5D421-ADA5-416B-A3A2-166F456D0A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  <p:sldLayoutId id="2147483671" r:id="rId4"/>
    <p:sldLayoutId id="2147483670" r:id="rId5"/>
    <p:sldLayoutId id="2147483669" r:id="rId6"/>
    <p:sldLayoutId id="2147483675" r:id="rId7"/>
    <p:sldLayoutId id="2147483676" r:id="rId8"/>
    <p:sldLayoutId id="2147483677" r:id="rId9"/>
    <p:sldLayoutId id="2147483668" r:id="rId10"/>
    <p:sldLayoutId id="2147483667" r:id="rId11"/>
    <p:sldLayoutId id="2147483666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303213" indent="-303213" algn="l" defTabSz="1217613" rtl="0" eaLnBrk="0" fontAlgn="base" hangingPunct="0">
        <a:lnSpc>
          <a:spcPct val="95000"/>
        </a:lnSpc>
        <a:spcBef>
          <a:spcPts val="1863"/>
        </a:spcBef>
        <a:spcAft>
          <a:spcPct val="0"/>
        </a:spcAft>
        <a:buSzPct val="10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84325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09775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117600" y="620713"/>
            <a:ext cx="10156825" cy="720725"/>
          </a:xfrm>
        </p:spPr>
        <p:txBody>
          <a:bodyPr/>
          <a:lstStyle/>
          <a:p>
            <a:pPr algn="ctr" eaLnBrk="1" hangingPunct="1"/>
            <a:r>
              <a:rPr lang="uk-UA" smtClean="0"/>
              <a:t>Портфоліо</a:t>
            </a:r>
            <a:endParaRPr lang="ru-RU" smtClean="0"/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117600" y="188913"/>
            <a:ext cx="106648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b="0" i="1">
                <a:latin typeface="Calibri" pitchFamily="34" charset="0"/>
                <a:ea typeface="Calibri" pitchFamily="34" charset="0"/>
                <a:cs typeface="Times New Roman" pitchFamily="18" charset="0"/>
              </a:rPr>
              <a:t>Середня загальноосвітня школа №60 комплексного розвитку дітей “Росток”</a:t>
            </a:r>
            <a:endParaRPr lang="uk-UA" b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endParaRPr lang="ru-RU" b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954213" y="5773738"/>
            <a:ext cx="87122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b="0">
                <a:latin typeface="Century Gothic" pitchFamily="34" charset="0"/>
              </a:rPr>
              <a:t>Вихователь </a:t>
            </a:r>
            <a:r>
              <a:rPr lang="ru-RU" b="0">
                <a:latin typeface="Century Gothic" pitchFamily="34" charset="0"/>
              </a:rPr>
              <a:t>ГПД</a:t>
            </a:r>
          </a:p>
          <a:p>
            <a:pPr algn="ctr">
              <a:lnSpc>
                <a:spcPct val="95000"/>
              </a:lnSpc>
            </a:pPr>
            <a:r>
              <a:rPr lang="ru-RU" sz="3200" b="0">
                <a:latin typeface="Century Gothic" pitchFamily="34" charset="0"/>
              </a:rPr>
              <a:t>Калюжна Неля Валентин</a:t>
            </a:r>
            <a:r>
              <a:rPr lang="uk-UA" sz="3200" b="0">
                <a:latin typeface="Century Gothic" pitchFamily="34" charset="0"/>
              </a:rPr>
              <a:t>і</a:t>
            </a:r>
            <a:r>
              <a:rPr lang="ru-RU" sz="3200" b="0">
                <a:latin typeface="Century Gothic" pitchFamily="34" charset="0"/>
              </a:rPr>
              <a:t>вна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52" y="697980"/>
            <a:ext cx="2435867" cy="241352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389" name="Picture 7" descr="IMG-180fae49a0c838028ebbbb79ba677c4e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525" y="1412875"/>
            <a:ext cx="3275013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4"/>
          <p:cNvSpPr txBox="1">
            <a:spLocks noChangeArrowheads="1"/>
          </p:cNvSpPr>
          <p:nvPr/>
        </p:nvSpPr>
        <p:spPr bwMode="auto">
          <a:xfrm>
            <a:off x="4365625" y="549275"/>
            <a:ext cx="70088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0">
                <a:latin typeface="Century Gothic" pitchFamily="34" charset="0"/>
              </a:rPr>
              <a:t>Тема, над якою працюю:</a:t>
            </a:r>
            <a:br>
              <a:rPr lang="ru-RU" sz="2800" b="0">
                <a:latin typeface="Century Gothic" pitchFamily="34" charset="0"/>
              </a:rPr>
            </a:br>
            <a:r>
              <a:rPr lang="ru-RU" sz="2800" b="0">
                <a:latin typeface="Century Gothic" pitchFamily="34" charset="0"/>
              </a:rPr>
              <a:t>«Роль усно</a:t>
            </a:r>
            <a:r>
              <a:rPr lang="uk-UA" sz="2800" b="0">
                <a:latin typeface="Century Gothic" pitchFamily="34" charset="0"/>
              </a:rPr>
              <a:t>ї народної творчості і художньої літератури у моральному та патріотичному вихованні молодших школярів</a:t>
            </a:r>
            <a:r>
              <a:rPr lang="ru-RU" sz="2800" b="0">
                <a:latin typeface="Century Gothic" pitchFamily="34" charset="0"/>
              </a:rPr>
              <a:t>»</a:t>
            </a:r>
          </a:p>
        </p:txBody>
      </p:sp>
      <p:pic>
        <p:nvPicPr>
          <p:cNvPr id="24578" name="Picture 7" descr="DSC040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9013" y="2744788"/>
            <a:ext cx="5256212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56825" cy="904875"/>
          </a:xfrm>
        </p:spPr>
        <p:txBody>
          <a:bodyPr/>
          <a:lstStyle/>
          <a:p>
            <a:pPr algn="ctr" eaLnBrk="1" hangingPunct="1"/>
            <a:r>
              <a:rPr lang="uk-UA" smtClean="0"/>
              <a:t>Основні орієнтири виховання:</a:t>
            </a:r>
            <a:endParaRPr lang="ru-RU" smtClean="0"/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127250" y="981075"/>
            <a:ext cx="8288338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sz="2800" b="0">
                <a:latin typeface="Century Gothic" pitchFamily="34" charset="0"/>
              </a:rPr>
              <a:t>Ціннісне ставлення особистості </a:t>
            </a:r>
            <a:br>
              <a:rPr lang="uk-UA" sz="2800" b="0">
                <a:latin typeface="Century Gothic" pitchFamily="34" charset="0"/>
              </a:rPr>
            </a:br>
            <a:r>
              <a:rPr lang="uk-UA" sz="2800" b="0">
                <a:latin typeface="Century Gothic" pitchFamily="34" charset="0"/>
              </a:rPr>
              <a:t>ДО:</a:t>
            </a:r>
            <a:endParaRPr lang="ru-RU" sz="2800" b="0">
              <a:latin typeface="Century Gothic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27250" y="2381250"/>
            <a:ext cx="2095500" cy="115252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20088" y="2381250"/>
            <a:ext cx="2095500" cy="115252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28838" y="4022725"/>
            <a:ext cx="2093912" cy="115093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7250" y="5651500"/>
            <a:ext cx="2095500" cy="115252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20088" y="4022725"/>
            <a:ext cx="2095500" cy="115093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20088" y="5649913"/>
            <a:ext cx="2095500" cy="115252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cxnSp>
        <p:nvCxnSpPr>
          <p:cNvPr id="11" name="Прямая со стрелкой 10"/>
          <p:cNvCxnSpPr>
            <a:stCxn id="25602" idx="2"/>
            <a:endCxn id="4" idx="3"/>
          </p:cNvCxnSpPr>
          <p:nvPr/>
        </p:nvCxnSpPr>
        <p:spPr>
          <a:xfrm flipH="1">
            <a:off x="4222750" y="1892300"/>
            <a:ext cx="2047875" cy="1065213"/>
          </a:xfrm>
          <a:prstGeom prst="straightConnector1">
            <a:avLst/>
          </a:prstGeom>
          <a:ln w="127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5602" idx="2"/>
            <a:endCxn id="5" idx="1"/>
          </p:cNvCxnSpPr>
          <p:nvPr/>
        </p:nvCxnSpPr>
        <p:spPr>
          <a:xfrm>
            <a:off x="6270625" y="1892300"/>
            <a:ext cx="2049463" cy="1065213"/>
          </a:xfrm>
          <a:prstGeom prst="straightConnector1">
            <a:avLst/>
          </a:prstGeom>
          <a:ln w="127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5602" idx="2"/>
            <a:endCxn id="6" idx="3"/>
          </p:cNvCxnSpPr>
          <p:nvPr/>
        </p:nvCxnSpPr>
        <p:spPr>
          <a:xfrm flipH="1">
            <a:off x="4222750" y="1892300"/>
            <a:ext cx="2047875" cy="2706688"/>
          </a:xfrm>
          <a:prstGeom prst="straightConnector1">
            <a:avLst/>
          </a:prstGeom>
          <a:ln w="127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5602" idx="2"/>
            <a:endCxn id="8" idx="1"/>
          </p:cNvCxnSpPr>
          <p:nvPr/>
        </p:nvCxnSpPr>
        <p:spPr>
          <a:xfrm>
            <a:off x="6270625" y="1892300"/>
            <a:ext cx="2049463" cy="2706688"/>
          </a:xfrm>
          <a:prstGeom prst="straightConnector1">
            <a:avLst/>
          </a:prstGeom>
          <a:ln w="127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25602" idx="2"/>
          </p:cNvCxnSpPr>
          <p:nvPr/>
        </p:nvCxnSpPr>
        <p:spPr>
          <a:xfrm>
            <a:off x="6270625" y="1892300"/>
            <a:ext cx="0" cy="69850"/>
          </a:xfrm>
          <a:prstGeom prst="straightConnector1">
            <a:avLst/>
          </a:prstGeom>
          <a:ln w="127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25602" idx="2"/>
            <a:endCxn id="7" idx="3"/>
          </p:cNvCxnSpPr>
          <p:nvPr/>
        </p:nvCxnSpPr>
        <p:spPr>
          <a:xfrm flipH="1">
            <a:off x="4222750" y="1892300"/>
            <a:ext cx="2047875" cy="4335463"/>
          </a:xfrm>
          <a:prstGeom prst="straightConnector1">
            <a:avLst/>
          </a:prstGeom>
          <a:ln w="127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5602" idx="2"/>
            <a:endCxn id="9" idx="1"/>
          </p:cNvCxnSpPr>
          <p:nvPr/>
        </p:nvCxnSpPr>
        <p:spPr>
          <a:xfrm>
            <a:off x="6270625" y="1892300"/>
            <a:ext cx="2049463" cy="4333875"/>
          </a:xfrm>
          <a:prstGeom prst="straightConnector1">
            <a:avLst/>
          </a:prstGeom>
          <a:ln w="127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6" name="TextBox 25"/>
          <p:cNvSpPr txBox="1">
            <a:spLocks noChangeArrowheads="1"/>
          </p:cNvSpPr>
          <p:nvPr/>
        </p:nvSpPr>
        <p:spPr bwMode="auto">
          <a:xfrm>
            <a:off x="2173288" y="2676525"/>
            <a:ext cx="182721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sz="3200" b="0">
                <a:solidFill>
                  <a:schemeClr val="bg1"/>
                </a:solidFill>
                <a:latin typeface="Century Gothic" pitchFamily="34" charset="0"/>
              </a:rPr>
              <a:t>СЕБЕ</a:t>
            </a:r>
            <a:endParaRPr lang="ru-RU" sz="3200" b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617" name="TextBox 27"/>
          <p:cNvSpPr txBox="1">
            <a:spLocks noChangeArrowheads="1"/>
          </p:cNvSpPr>
          <p:nvPr/>
        </p:nvSpPr>
        <p:spPr bwMode="auto">
          <a:xfrm>
            <a:off x="2254250" y="4318000"/>
            <a:ext cx="18256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sz="3200" b="0">
                <a:solidFill>
                  <a:schemeClr val="bg1"/>
                </a:solidFill>
                <a:latin typeface="Century Gothic" pitchFamily="34" charset="0"/>
              </a:rPr>
              <a:t>ПРАЦІ</a:t>
            </a:r>
            <a:endParaRPr lang="ru-RU" sz="3200" b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618" name="TextBox 28"/>
          <p:cNvSpPr txBox="1">
            <a:spLocks noChangeArrowheads="1"/>
          </p:cNvSpPr>
          <p:nvPr/>
        </p:nvSpPr>
        <p:spPr bwMode="auto">
          <a:xfrm>
            <a:off x="2203450" y="5829300"/>
            <a:ext cx="197643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b="0">
                <a:solidFill>
                  <a:schemeClr val="bg1"/>
                </a:solidFill>
                <a:latin typeface="Century Gothic" pitchFamily="34" charset="0"/>
              </a:rPr>
              <a:t>Культури та мистецтва</a:t>
            </a:r>
            <a:endParaRPr lang="ru-RU" b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619" name="TextBox 29"/>
          <p:cNvSpPr txBox="1">
            <a:spLocks noChangeArrowheads="1"/>
          </p:cNvSpPr>
          <p:nvPr/>
        </p:nvSpPr>
        <p:spPr bwMode="auto">
          <a:xfrm>
            <a:off x="8178800" y="4318000"/>
            <a:ext cx="23764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sz="3200" b="0">
                <a:solidFill>
                  <a:schemeClr val="bg1"/>
                </a:solidFill>
                <a:latin typeface="Century Gothic" pitchFamily="34" charset="0"/>
              </a:rPr>
              <a:t>ПРИРОДИ</a:t>
            </a:r>
            <a:endParaRPr lang="ru-RU" sz="3200" b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620" name="TextBox 30"/>
          <p:cNvSpPr txBox="1">
            <a:spLocks noChangeArrowheads="1"/>
          </p:cNvSpPr>
          <p:nvPr/>
        </p:nvSpPr>
        <p:spPr bwMode="auto">
          <a:xfrm>
            <a:off x="8277225" y="5829300"/>
            <a:ext cx="21383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b="0">
                <a:solidFill>
                  <a:schemeClr val="bg1"/>
                </a:solidFill>
                <a:latin typeface="Century Gothic" pitchFamily="34" charset="0"/>
              </a:rPr>
              <a:t>Суспільства і держави</a:t>
            </a:r>
            <a:endParaRPr lang="ru-RU" b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621" name="TextBox 31"/>
          <p:cNvSpPr txBox="1">
            <a:spLocks noChangeArrowheads="1"/>
          </p:cNvSpPr>
          <p:nvPr/>
        </p:nvSpPr>
        <p:spPr bwMode="auto">
          <a:xfrm>
            <a:off x="8320088" y="2381250"/>
            <a:ext cx="20955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b="0">
                <a:solidFill>
                  <a:schemeClr val="bg1"/>
                </a:solidFill>
                <a:latin typeface="Century Gothic" pitchFamily="34" charset="0"/>
              </a:rPr>
              <a:t>Сім</a:t>
            </a:r>
            <a:r>
              <a:rPr lang="en-US" b="0">
                <a:solidFill>
                  <a:schemeClr val="bg1"/>
                </a:solidFill>
                <a:latin typeface="Century Gothic" pitchFamily="34" charset="0"/>
              </a:rPr>
              <a:t>’</a:t>
            </a:r>
            <a:r>
              <a:rPr lang="uk-UA" b="0">
                <a:solidFill>
                  <a:schemeClr val="bg1"/>
                </a:solidFill>
                <a:latin typeface="Century Gothic" pitchFamily="34" charset="0"/>
              </a:rPr>
              <a:t>ї, родини, людей</a:t>
            </a:r>
            <a:endParaRPr lang="ru-RU" b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5622" name="Рисунок 3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8988" y="3732213"/>
            <a:ext cx="34385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/>
          <p:cNvSpPr txBox="1">
            <a:spLocks noChangeArrowheads="1"/>
          </p:cNvSpPr>
          <p:nvPr/>
        </p:nvSpPr>
        <p:spPr bwMode="auto">
          <a:xfrm>
            <a:off x="8018463" y="1474788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endParaRPr lang="ru-RU" sz="3200"/>
          </a:p>
        </p:txBody>
      </p:sp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3933825" y="0"/>
            <a:ext cx="67738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3200"/>
              <a:t>Ціннісне ставлення особистості </a:t>
            </a:r>
          </a:p>
          <a:p>
            <a:pPr defTabSz="914400"/>
            <a:r>
              <a:rPr lang="uk-UA" sz="3200"/>
              <a:t>               до праці</a:t>
            </a:r>
            <a:endParaRPr lang="ru-RU" sz="3200"/>
          </a:p>
        </p:txBody>
      </p:sp>
      <p:pic>
        <p:nvPicPr>
          <p:cNvPr id="26627" name="Picture 8" descr="Фото05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425" y="981075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9" descr="Фото05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4275" y="981075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Фото05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3463" y="39322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1" descr="Фото05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0" y="39322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WordArt 13"/>
          <p:cNvSpPr>
            <a:spLocks noChangeArrowheads="1" noChangeShapeType="1" noTextEdit="1"/>
          </p:cNvSpPr>
          <p:nvPr/>
        </p:nvSpPr>
        <p:spPr bwMode="auto">
          <a:xfrm>
            <a:off x="4799013" y="3573463"/>
            <a:ext cx="469741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Фабрика "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Поліграфіст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"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Фото04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8788" y="18891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7" descr="Фото04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18891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8" descr="Фото04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6488" y="364490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 descr="Фото04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0538" y="364490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WordArt 7"/>
          <p:cNvSpPr>
            <a:spLocks noChangeArrowheads="1" noChangeShapeType="1" noTextEdit="1"/>
          </p:cNvSpPr>
          <p:nvPr/>
        </p:nvSpPr>
        <p:spPr bwMode="auto">
          <a:xfrm>
            <a:off x="5878513" y="3141663"/>
            <a:ext cx="27717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Музей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авіації</a:t>
            </a:r>
            <a:endParaRPr lang="ru-RU" sz="3600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 descr="Фото0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0"/>
            <a:ext cx="2925762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Фото05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8" y="18891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Фото05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8600" y="0"/>
            <a:ext cx="27305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Фото05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5363" y="3819525"/>
            <a:ext cx="227806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" descr="Фото05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2750" y="378936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WordArt 8"/>
          <p:cNvSpPr>
            <a:spLocks noChangeArrowheads="1" noChangeShapeType="1" noTextEdit="1"/>
          </p:cNvSpPr>
          <p:nvPr/>
        </p:nvSpPr>
        <p:spPr bwMode="auto">
          <a:xfrm>
            <a:off x="4727575" y="3043237"/>
            <a:ext cx="3038475" cy="12234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Телецентр</a:t>
            </a:r>
          </a:p>
        </p:txBody>
      </p:sp>
      <p:pic>
        <p:nvPicPr>
          <p:cNvPr id="28679" name="Picture 11" descr="Фото05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41438" y="3573463"/>
            <a:ext cx="24638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ChangeArrowheads="1"/>
          </p:cNvSpPr>
          <p:nvPr/>
        </p:nvSpPr>
        <p:spPr bwMode="auto">
          <a:xfrm>
            <a:off x="2493963" y="188913"/>
            <a:ext cx="96948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uk-UA" sz="3200"/>
              <a:t>Ціннісне ставлення особистості до природи</a:t>
            </a:r>
            <a:endParaRPr lang="ru-RU" sz="3200"/>
          </a:p>
        </p:txBody>
      </p:sp>
      <p:pic>
        <p:nvPicPr>
          <p:cNvPr id="2969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3425" y="4508500"/>
            <a:ext cx="216058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Фото05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4913" y="3789363"/>
            <a:ext cx="2881312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Фото05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6075" y="765175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Фото05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3463" y="765175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WordArt 12"/>
          <p:cNvSpPr>
            <a:spLocks noChangeArrowheads="1" noChangeShapeType="1" noTextEdit="1"/>
          </p:cNvSpPr>
          <p:nvPr/>
        </p:nvSpPr>
        <p:spPr bwMode="auto">
          <a:xfrm>
            <a:off x="6310313" y="3284538"/>
            <a:ext cx="31051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Ботанічний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сад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WordArt 12"/>
          <p:cNvSpPr>
            <a:spLocks noChangeArrowheads="1" noChangeShapeType="1" noTextEdit="1"/>
          </p:cNvSpPr>
          <p:nvPr/>
        </p:nvSpPr>
        <p:spPr bwMode="auto">
          <a:xfrm>
            <a:off x="6310313" y="2924175"/>
            <a:ext cx="23526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Музей води</a:t>
            </a:r>
          </a:p>
        </p:txBody>
      </p:sp>
      <p:pic>
        <p:nvPicPr>
          <p:cNvPr id="30722" name="Picture 6" descr="Фото05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2025" y="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Фото05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9100" y="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 descr="Фото05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9588" y="357346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07525" y="4292600"/>
            <a:ext cx="2303463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2025" y="4437063"/>
            <a:ext cx="208438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8" descr="Фото02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26035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9" descr="Фото02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4413" y="2955925"/>
            <a:ext cx="2925762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" descr="Фото026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4638" y="18891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WordArt 9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4313485" y="2687638"/>
            <a:ext cx="6494463" cy="8032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Виставка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акваріумних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риб</a:t>
            </a:r>
            <a:endParaRPr lang="ru-RU" sz="3600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2854325" y="0"/>
            <a:ext cx="85740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uk-UA" sz="3200"/>
              <a:t>Ціннісне ставлення особистості до себе,                                         родини, людей</a:t>
            </a:r>
            <a:endParaRPr lang="ru-RU" sz="3200"/>
          </a:p>
        </p:txBody>
      </p:sp>
      <p:sp>
        <p:nvSpPr>
          <p:cNvPr id="32770" name="WordArt 8"/>
          <p:cNvSpPr>
            <a:spLocks noChangeArrowheads="1" noChangeShapeType="1" noTextEdit="1"/>
          </p:cNvSpPr>
          <p:nvPr/>
        </p:nvSpPr>
        <p:spPr bwMode="auto">
          <a:xfrm>
            <a:off x="406400" y="765175"/>
            <a:ext cx="31718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Виховний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захід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</a:p>
        </p:txBody>
      </p:sp>
      <p:pic>
        <p:nvPicPr>
          <p:cNvPr id="32771" name="Picture 8" descr="IMG-0ad14f8570357c6276829e98785c3bb0-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07525" y="1125538"/>
            <a:ext cx="27813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9" descr="IMG-5ddbbb87a2c0b4518f3edb75407ce164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5850" y="620713"/>
            <a:ext cx="3600450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IMG-8b750622afddccaa8935f442a9d1ca60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8013" y="4221163"/>
            <a:ext cx="32861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 descr="IMG-76a6f3dbf65cbe2c47a22f60bd3da644-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0725" y="2033588"/>
            <a:ext cx="482441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WordArt 10"/>
          <p:cNvSpPr>
            <a:spLocks noChangeArrowheads="1" noChangeShapeType="1" noTextEdit="1"/>
          </p:cNvSpPr>
          <p:nvPr/>
        </p:nvSpPr>
        <p:spPr bwMode="auto">
          <a:xfrm>
            <a:off x="0" y="1628775"/>
            <a:ext cx="50006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"Казка у нас в гостях"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WordArt 8"/>
          <p:cNvSpPr>
            <a:spLocks noChangeArrowheads="1" noChangeShapeType="1" noTextEdit="1"/>
          </p:cNvSpPr>
          <p:nvPr/>
        </p:nvSpPr>
        <p:spPr bwMode="auto">
          <a:xfrm>
            <a:off x="1917700" y="0"/>
            <a:ext cx="10009188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"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Дорожнього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руху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правила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єдині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, знати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їх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усі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повинні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" </a:t>
            </a:r>
          </a:p>
          <a:p>
            <a:pPr algn="ctr"/>
            <a:endParaRPr lang="ru-RU" sz="3600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33794" name="Picture 9" descr="IMG-db6f0ac5b7dc9b32f70fbb08c0c7c35f-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3825" y="836613"/>
            <a:ext cx="410527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0" descr="IMG-eadbb222d14cb85ac3c1b4cdf1ed8539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1038" y="3644900"/>
            <a:ext cx="4294187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WordArt 6"/>
          <p:cNvSpPr>
            <a:spLocks noChangeArrowheads="1" noChangeShapeType="1" noTextEdit="1"/>
          </p:cNvSpPr>
          <p:nvPr/>
        </p:nvSpPr>
        <p:spPr bwMode="auto">
          <a:xfrm>
            <a:off x="8399463" y="908050"/>
            <a:ext cx="30956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Виховний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захід</a:t>
            </a:r>
            <a:endParaRPr lang="ru-RU" sz="3600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Impac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90950" y="549275"/>
            <a:ext cx="7008813" cy="1244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4400" b="1" smtClean="0">
                <a:solidFill>
                  <a:schemeClr val="folHlink"/>
                </a:solidFill>
              </a:rPr>
              <a:t>Візитна картка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1597" y="247146"/>
            <a:ext cx="2209800" cy="2066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790950" y="2133600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0" dirty="0">
                <a:solidFill>
                  <a:srgbClr val="374C81"/>
                </a:solidFill>
              </a:rPr>
              <a:t>Посада:</a:t>
            </a:r>
          </a:p>
        </p:txBody>
      </p:sp>
      <p:sp>
        <p:nvSpPr>
          <p:cNvPr id="17412" name="Объект 13"/>
          <p:cNvSpPr>
            <a:spLocks/>
          </p:cNvSpPr>
          <p:nvPr/>
        </p:nvSpPr>
        <p:spPr bwMode="auto">
          <a:xfrm>
            <a:off x="3646140" y="2653796"/>
            <a:ext cx="83534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defTabSz="1216025">
              <a:lnSpc>
                <a:spcPct val="85000"/>
              </a:lnSpc>
              <a:spcBef>
                <a:spcPts val="1863"/>
              </a:spcBef>
              <a:buClr>
                <a:srgbClr val="374C81"/>
              </a:buClr>
              <a:buSzPct val="100000"/>
              <a:buFont typeface="Arial" charset="0"/>
              <a:buNone/>
            </a:pP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Вихователь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 ГПД СЗШ №60 </a:t>
            </a: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комплекстного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 </a:t>
            </a: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розвитку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 </a:t>
            </a: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дітей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 «Росток».</a:t>
            </a:r>
            <a:endParaRPr lang="ru-RU" b="0" dirty="0">
              <a:solidFill>
                <a:srgbClr val="374C81"/>
              </a:solidFill>
            </a:endParaRPr>
          </a:p>
          <a:p>
            <a:pPr defTabSz="1216025">
              <a:lnSpc>
                <a:spcPct val="85000"/>
              </a:lnSpc>
              <a:spcBef>
                <a:spcPts val="1863"/>
              </a:spcBef>
              <a:buClr>
                <a:srgbClr val="374C81"/>
              </a:buClr>
              <a:buSzPct val="100000"/>
              <a:buFont typeface="Arial" charset="0"/>
              <a:buNone/>
            </a:pPr>
            <a:endParaRPr lang="ru-RU" b="0" dirty="0">
              <a:solidFill>
                <a:srgbClr val="374C81"/>
              </a:solidFill>
            </a:endParaRPr>
          </a:p>
          <a:p>
            <a:pPr defTabSz="1216025">
              <a:lnSpc>
                <a:spcPct val="85000"/>
              </a:lnSpc>
              <a:spcBef>
                <a:spcPts val="1863"/>
              </a:spcBef>
              <a:buClr>
                <a:srgbClr val="374C81"/>
              </a:buClr>
              <a:buSzPct val="100000"/>
              <a:buFont typeface="Arial" charset="0"/>
              <a:buNone/>
            </a:pPr>
            <a:r>
              <a:rPr lang="uk-UA" b="0" dirty="0">
                <a:solidFill>
                  <a:srgbClr val="374C81"/>
                </a:solidFill>
              </a:rPr>
              <a:t>Кваліфікаційна категорія:                                                   </a:t>
            </a: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Спеціаліст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 </a:t>
            </a: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вищої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 </a:t>
            </a: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категорії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, старший </a:t>
            </a:r>
            <a:r>
              <a:rPr lang="ru-RU" b="0" dirty="0" err="1">
                <a:solidFill>
                  <a:srgbClr val="374C81"/>
                </a:solidFill>
                <a:latin typeface="Century Gothic" pitchFamily="34" charset="0"/>
              </a:rPr>
              <a:t>вихователь</a:t>
            </a:r>
            <a:r>
              <a:rPr lang="ru-RU" b="0" dirty="0">
                <a:solidFill>
                  <a:srgbClr val="374C81"/>
                </a:solidFill>
                <a:latin typeface="Century Gothic" pitchFamily="34" charset="0"/>
              </a:rPr>
              <a:t>.</a:t>
            </a:r>
            <a:endParaRPr lang="ru-RU" b="0" dirty="0">
              <a:solidFill>
                <a:srgbClr val="374C81"/>
              </a:solidFill>
            </a:endParaRPr>
          </a:p>
          <a:p>
            <a:pPr defTabSz="1216025">
              <a:lnSpc>
                <a:spcPct val="85000"/>
              </a:lnSpc>
              <a:spcBef>
                <a:spcPts val="1863"/>
              </a:spcBef>
              <a:buClr>
                <a:srgbClr val="374C81"/>
              </a:buClr>
              <a:buSzPct val="100000"/>
              <a:buFont typeface="Arial" charset="0"/>
              <a:buNone/>
            </a:pPr>
            <a:endParaRPr lang="ru-RU" b="0" dirty="0">
              <a:solidFill>
                <a:srgbClr val="374C81"/>
              </a:solidFill>
            </a:endParaRPr>
          </a:p>
          <a:p>
            <a:pPr defTabSz="1216025">
              <a:lnSpc>
                <a:spcPct val="85000"/>
              </a:lnSpc>
              <a:spcBef>
                <a:spcPts val="1863"/>
              </a:spcBef>
              <a:buClr>
                <a:srgbClr val="374C81"/>
              </a:buClr>
              <a:buSzPct val="100000"/>
              <a:buFont typeface="Arial" charset="0"/>
              <a:buNone/>
            </a:pPr>
            <a:r>
              <a:rPr lang="uk-UA" sz="2800" b="0" dirty="0">
                <a:solidFill>
                  <a:srgbClr val="374C81"/>
                </a:solidFill>
                <a:latin typeface="Century Gothic" pitchFamily="34" charset="0"/>
              </a:rPr>
              <a:t> </a:t>
            </a:r>
            <a:r>
              <a:rPr lang="uk-UA" dirty="0">
                <a:solidFill>
                  <a:srgbClr val="374C81"/>
                </a:solidFill>
              </a:rPr>
              <a:t>П</a:t>
            </a:r>
            <a:r>
              <a:rPr lang="uk-UA" dirty="0">
                <a:solidFill>
                  <a:srgbClr val="374C81"/>
                </a:solidFill>
                <a:latin typeface="Century Gothic" pitchFamily="34" charset="0"/>
              </a:rPr>
              <a:t>едагогічний стаж:</a:t>
            </a:r>
            <a:r>
              <a:rPr lang="uk-UA" b="0" dirty="0">
                <a:solidFill>
                  <a:srgbClr val="374C81"/>
                </a:solidFill>
                <a:latin typeface="Century Gothic" pitchFamily="34" charset="0"/>
              </a:rPr>
              <a:t> 43 роки</a:t>
            </a:r>
            <a:r>
              <a:rPr lang="uk-UA" b="0" dirty="0">
                <a:solidFill>
                  <a:srgbClr val="374C81"/>
                </a:solidFill>
              </a:rPr>
              <a:t>.</a:t>
            </a:r>
            <a:endParaRPr lang="ru-RU" b="0" dirty="0">
              <a:solidFill>
                <a:srgbClr val="374C8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изображение_viber_2021-02-25_16-36-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0675" y="765175"/>
            <a:ext cx="3113088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7" descr="изображение_viber_2021-02-25_16-36-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" y="765175"/>
            <a:ext cx="3113088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8" descr="изображение_viber_2021-02-25_16-58-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2025" y="2347913"/>
            <a:ext cx="3382963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9" descr="изображение_viber_2021-02-25_17-10-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13838" y="2349500"/>
            <a:ext cx="307498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WordArt 8"/>
          <p:cNvSpPr>
            <a:spLocks noChangeArrowheads="1" noChangeShapeType="1" noTextEdit="1"/>
          </p:cNvSpPr>
          <p:nvPr/>
        </p:nvSpPr>
        <p:spPr bwMode="auto">
          <a:xfrm>
            <a:off x="622300" y="188913"/>
            <a:ext cx="1137761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"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Віночок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Лесиних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творів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" (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дитячі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роки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Лесі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Українки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)</a:t>
            </a:r>
          </a:p>
        </p:txBody>
      </p:sp>
      <p:sp>
        <p:nvSpPr>
          <p:cNvPr id="34822" name="WordArt 11"/>
          <p:cNvSpPr>
            <a:spLocks noChangeArrowheads="1" noChangeShapeType="1" noTextEdit="1"/>
          </p:cNvSpPr>
          <p:nvPr/>
        </p:nvSpPr>
        <p:spPr bwMode="auto">
          <a:xfrm>
            <a:off x="3646488" y="981075"/>
            <a:ext cx="30956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Виховний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захід</a:t>
            </a:r>
            <a:endParaRPr lang="ru-RU" sz="3600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Impact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7925" y="3105150"/>
            <a:ext cx="3541713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71166">
            <a:off x="9890125" y="169863"/>
            <a:ext cx="1878013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238" y="5229225"/>
            <a:ext cx="135572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WordArt 8"/>
          <p:cNvSpPr>
            <a:spLocks noChangeArrowheads="1" noChangeShapeType="1" noTextEdit="1"/>
          </p:cNvSpPr>
          <p:nvPr/>
        </p:nvSpPr>
        <p:spPr bwMode="auto">
          <a:xfrm>
            <a:off x="5807075" y="260350"/>
            <a:ext cx="5124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"</a:t>
            </a:r>
            <a:r>
              <a:rPr lang="ru-RU" sz="3600" kern="1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Хочеш</a:t>
            </a:r>
            <a:r>
              <a:rPr lang="ru-RU" sz="3600" kern="1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 бути </a:t>
            </a:r>
            <a:r>
              <a:rPr lang="ru-RU" sz="3600" kern="1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здоровим</a:t>
            </a:r>
            <a:r>
              <a:rPr lang="ru-RU" sz="3600" kern="1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 -</a:t>
            </a:r>
          </a:p>
        </p:txBody>
      </p:sp>
      <p:sp>
        <p:nvSpPr>
          <p:cNvPr id="35845" name="WordArt 9"/>
          <p:cNvSpPr>
            <a:spLocks noChangeArrowheads="1" noChangeShapeType="1" noTextEdit="1"/>
          </p:cNvSpPr>
          <p:nvPr/>
        </p:nvSpPr>
        <p:spPr bwMode="auto">
          <a:xfrm>
            <a:off x="6599238" y="1052513"/>
            <a:ext cx="31146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загартовуйся!"</a:t>
            </a:r>
          </a:p>
        </p:txBody>
      </p:sp>
      <p:pic>
        <p:nvPicPr>
          <p:cNvPr id="35846" name="Picture 9" descr="IMG-3d25c6f93544ca5c7ca0e18eb0303458-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2525" y="692150"/>
            <a:ext cx="23574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0" descr="IMG-ad2c2cfa92d3fc8a9e2ed50f44dc4522-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50175" y="1916113"/>
            <a:ext cx="3544888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9" descr="изображение_viber_2021-02-26_16-59-5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7338" y="3573463"/>
            <a:ext cx="23018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0" descr="изображение_viber_2021-02-26_17-00-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300" y="188913"/>
            <a:ext cx="21399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1" descr="изображение_viber_2021-02-26_16-59-2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276475"/>
            <a:ext cx="203041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3214688" y="188913"/>
            <a:ext cx="9359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uk-UA" sz="3200"/>
              <a:t>Ціннісне ставлення особистості </a:t>
            </a:r>
          </a:p>
          <a:p>
            <a:pPr defTabSz="914400"/>
            <a:r>
              <a:rPr lang="uk-UA" sz="3200"/>
              <a:t>до культури і мистецтва                                        </a:t>
            </a:r>
            <a:endParaRPr lang="ru-RU" sz="3200"/>
          </a:p>
        </p:txBody>
      </p:sp>
      <p:pic>
        <p:nvPicPr>
          <p:cNvPr id="36866" name="Picture 7" descr="Фото04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2388" y="1196975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 descr="Фото04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0" y="1196975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Фото04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2838" y="39322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0" descr="Фото04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88" y="39322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WordArt 8"/>
          <p:cNvSpPr>
            <a:spLocks noChangeArrowheads="1" noChangeShapeType="1" noTextEdit="1"/>
          </p:cNvSpPr>
          <p:nvPr/>
        </p:nvSpPr>
        <p:spPr bwMode="auto">
          <a:xfrm>
            <a:off x="4308079" y="3274318"/>
            <a:ext cx="6912768" cy="13158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0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Печерська</a:t>
            </a:r>
            <a:r>
              <a:rPr lang="ru-RU" sz="60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Лавра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WordArt 8"/>
          <p:cNvSpPr>
            <a:spLocks noChangeArrowheads="1" noChangeShapeType="1" noTextEdit="1"/>
          </p:cNvSpPr>
          <p:nvPr/>
        </p:nvSpPr>
        <p:spPr bwMode="auto">
          <a:xfrm>
            <a:off x="5878513" y="0"/>
            <a:ext cx="3048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Музей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/>
                <a:cs typeface="Arial"/>
              </a:rPr>
              <a:t>іграшки</a:t>
            </a:r>
            <a:endParaRPr lang="ru-RU" sz="3600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pic>
        <p:nvPicPr>
          <p:cNvPr id="37890" name="Picture 7" descr="Фото03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2025" y="69215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8" descr="Фото03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3200" y="69215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Фото03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2025" y="37163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0" descr="Фото03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3200" y="37163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WordArt 7"/>
          <p:cNvSpPr>
            <a:spLocks noChangeArrowheads="1" noChangeShapeType="1" noTextEdit="1"/>
          </p:cNvSpPr>
          <p:nvPr/>
        </p:nvSpPr>
        <p:spPr bwMode="auto">
          <a:xfrm>
            <a:off x="3286125" y="0"/>
            <a:ext cx="5791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Фабрика </a:t>
            </a:r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ялинкових</a:t>
            </a:r>
            <a:r>
              <a:rPr lang="ru-RU" sz="3600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 прикрас</a:t>
            </a:r>
          </a:p>
        </p:txBody>
      </p:sp>
      <p:pic>
        <p:nvPicPr>
          <p:cNvPr id="38914" name="Picture 5" descr="Фото03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0950" y="69215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Фото03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9100" y="69215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Фото03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0950" y="378936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Фото03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9100" y="3789363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3717925" y="0"/>
            <a:ext cx="8640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uk-UA" sz="3200" dirty="0"/>
              <a:t>Ціннісне ставлення особистості до суспільства і держави</a:t>
            </a:r>
            <a:endParaRPr lang="ru-RU" sz="3200" dirty="0"/>
          </a:p>
        </p:txBody>
      </p:sp>
      <p:sp>
        <p:nvSpPr>
          <p:cNvPr id="39938" name="Text Box 7"/>
          <p:cNvSpPr txBox="1">
            <a:spLocks noChangeArrowheads="1"/>
          </p:cNvSpPr>
          <p:nvPr/>
        </p:nvSpPr>
        <p:spPr bwMode="auto">
          <a:xfrm>
            <a:off x="3914775" y="1287463"/>
            <a:ext cx="625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>
                <a:solidFill>
                  <a:schemeClr val="folHlink"/>
                </a:solidFill>
              </a:rPr>
              <a:t>Я – громадянин України і пишаюсь цим!</a:t>
            </a:r>
            <a:endParaRPr lang="ru-RU">
              <a:solidFill>
                <a:schemeClr val="folHlink"/>
              </a:solidFill>
            </a:endParaRPr>
          </a:p>
        </p:txBody>
      </p:sp>
      <p:pic>
        <p:nvPicPr>
          <p:cNvPr id="39939" name="Picture 7" descr="Фото04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7925" y="17732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8" descr="IMG-d15e82b1cbe0069ce8eee4488d8cf111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8738" y="3068638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0950" y="0"/>
            <a:ext cx="6399213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 Box 6"/>
          <p:cNvSpPr txBox="1">
            <a:spLocks noChangeArrowheads="1"/>
          </p:cNvSpPr>
          <p:nvPr/>
        </p:nvSpPr>
        <p:spPr bwMode="auto">
          <a:xfrm>
            <a:off x="4633913" y="4311650"/>
            <a:ext cx="730091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/>
              <a:t>Успішна робота гпд залежить від раціонально </a:t>
            </a:r>
          </a:p>
          <a:p>
            <a:pPr defTabSz="914400"/>
            <a:r>
              <a:rPr lang="uk-UA"/>
              <a:t>побудованого режиму.</a:t>
            </a:r>
          </a:p>
          <a:p>
            <a:pPr defTabSz="914400"/>
            <a:r>
              <a:rPr lang="uk-UA"/>
              <a:t>Перша частина режиму стабільна: обід, прогу-</a:t>
            </a:r>
          </a:p>
          <a:p>
            <a:pPr defTabSz="914400"/>
            <a:r>
              <a:rPr lang="uk-UA"/>
              <a:t>лянка, самопідготовка.</a:t>
            </a:r>
          </a:p>
          <a:p>
            <a:pPr defTabSz="914400"/>
            <a:r>
              <a:rPr lang="uk-UA"/>
              <a:t>Друга – гнучка, рухлива: діяльність за інтере-</a:t>
            </a:r>
          </a:p>
          <a:p>
            <a:pPr defTabSz="914400"/>
            <a:r>
              <a:rPr lang="uk-UA"/>
              <a:t>сами, виховні заходи, спортивні години.</a:t>
            </a:r>
            <a:endParaRPr lang="ru-RU"/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075" y="4076700"/>
            <a:ext cx="42291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800" y="0"/>
            <a:ext cx="383222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6"/>
          <p:cNvSpPr>
            <a:spLocks noChangeArrowheads="1" noChangeShapeType="1" noTextEdit="1"/>
          </p:cNvSpPr>
          <p:nvPr/>
        </p:nvSpPr>
        <p:spPr bwMode="auto">
          <a:xfrm>
            <a:off x="5662613" y="476250"/>
            <a:ext cx="32385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/>
              </a:rPr>
              <a:t>Самопідготовка</a:t>
            </a:r>
            <a:endParaRPr lang="ru-RU" sz="3600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Impact"/>
            </a:endParaRP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8902700" y="54927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/>
              <a:t>-</a:t>
            </a:r>
            <a:endParaRPr lang="ru-RU"/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5641975" y="1143000"/>
            <a:ext cx="31638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dirty="0"/>
              <a:t>це </a:t>
            </a:r>
            <a:r>
              <a:rPr lang="uk-UA" dirty="0" err="1" smtClean="0"/>
              <a:t>обов</a:t>
            </a:r>
            <a:r>
              <a:rPr lang="en-US" dirty="0" smtClean="0"/>
              <a:t>`</a:t>
            </a:r>
            <a:r>
              <a:rPr lang="uk-UA" dirty="0" err="1" smtClean="0"/>
              <a:t>язкове</a:t>
            </a:r>
            <a:endParaRPr lang="uk-UA" dirty="0"/>
          </a:p>
          <a:p>
            <a:pPr defTabSz="914400"/>
            <a:r>
              <a:rPr lang="uk-UA" dirty="0"/>
              <a:t>заняття дітей у </a:t>
            </a:r>
            <a:r>
              <a:rPr lang="uk-UA" dirty="0" err="1"/>
              <a:t>гпд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41990" name="Picture 10" descr="изображение_viber_2021-02-26_16-55-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188913"/>
            <a:ext cx="3101975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1" descr="изображение_viber_2021-02-26_16-56-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0450" y="1989138"/>
            <a:ext cx="316865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2" descr="изображение_viber_2021-02-26_16-58-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77325" y="2708275"/>
            <a:ext cx="31115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WordArt 5"/>
          <p:cNvSpPr>
            <a:spLocks noChangeArrowheads="1" noChangeShapeType="1" noTextEdit="1"/>
          </p:cNvSpPr>
          <p:nvPr/>
        </p:nvSpPr>
        <p:spPr bwMode="auto">
          <a:xfrm>
            <a:off x="3214092" y="116632"/>
            <a:ext cx="5543946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Заняття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за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інтересами</a:t>
            </a:r>
            <a:endParaRPr lang="ru-RU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43010" name="Picture 7" descr="изображение_viber_2021-02-02_21-48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9725" y="1916113"/>
            <a:ext cx="400685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8" descr="изображение_viber_2021-02-01_14-36-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6438" y="836613"/>
            <a:ext cx="3706812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0" descr="изображение_viber_2021-02-01_14-36-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5" y="908050"/>
            <a:ext cx="365125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WordArt 5"/>
          <p:cNvSpPr>
            <a:spLocks noChangeArrowheads="1" noChangeShapeType="1" noTextEdit="1"/>
          </p:cNvSpPr>
          <p:nvPr/>
        </p:nvSpPr>
        <p:spPr bwMode="auto">
          <a:xfrm>
            <a:off x="1054100" y="0"/>
            <a:ext cx="10801350" cy="90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Фотоматеріали з особливостей організації НУШ</a:t>
            </a:r>
          </a:p>
        </p:txBody>
      </p:sp>
      <p:pic>
        <p:nvPicPr>
          <p:cNvPr id="44034" name="Picture 7" descr="изображение_viber_2021-02-25_16-37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981075"/>
            <a:ext cx="3436938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8" descr="изображение_viber_2021-02-27_16-07-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5138" y="981075"/>
            <a:ext cx="3273425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9743" y="2911415"/>
            <a:ext cx="5403401" cy="3573648"/>
          </a:xfr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1990725" y="620713"/>
            <a:ext cx="93440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0">
                <a:solidFill>
                  <a:srgbClr val="374C81"/>
                </a:solidFill>
              </a:rPr>
              <a:t>Московський державний педагогічний інститут імені</a:t>
            </a:r>
          </a:p>
          <a:p>
            <a:pPr defTabSz="914400"/>
            <a:r>
              <a:rPr lang="ru-RU" b="0">
                <a:solidFill>
                  <a:srgbClr val="374C81"/>
                </a:solidFill>
              </a:rPr>
              <a:t>                                  Н. К. Крупсько</a:t>
            </a:r>
            <a:r>
              <a:rPr lang="uk-UA" b="0">
                <a:solidFill>
                  <a:srgbClr val="374C81"/>
                </a:solidFill>
              </a:rPr>
              <a:t>ї (1982р.)</a:t>
            </a:r>
          </a:p>
          <a:p>
            <a:pPr defTabSz="914400"/>
            <a:r>
              <a:rPr lang="uk-UA" b="0">
                <a:solidFill>
                  <a:srgbClr val="374C81"/>
                </a:solidFill>
              </a:rPr>
              <a:t>Спеціальність «Російська мова та література». </a:t>
            </a:r>
          </a:p>
          <a:p>
            <a:pPr defTabSz="914400"/>
            <a:r>
              <a:rPr lang="uk-UA" b="0">
                <a:solidFill>
                  <a:srgbClr val="374C81"/>
                </a:solidFill>
              </a:rPr>
              <a:t>Кваліфікація за дипломом : вчитель російської мови та літератури середньої школи.</a:t>
            </a:r>
            <a:br>
              <a:rPr lang="uk-UA" b="0">
                <a:solidFill>
                  <a:srgbClr val="374C81"/>
                </a:solidFill>
              </a:rPr>
            </a:br>
            <a:endParaRPr lang="ru-RU" b="0">
              <a:solidFill>
                <a:srgbClr val="374C8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41" y="3582159"/>
            <a:ext cx="2588997" cy="2068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3986213" y="107950"/>
            <a:ext cx="282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3200"/>
              <a:t>Освіта: вища</a:t>
            </a:r>
            <a:endParaRPr lang="ru-RU" sz="32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изображение_viber_2021-02-27_16-06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0088" y="1773238"/>
            <a:ext cx="3060700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5" descr="IMG-2d7c8e933413f3d9889af0d2f31633fd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10763" y="188913"/>
            <a:ext cx="2087562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6" descr="IMG-73e95bbed7ac5a065ee98f4f1b50be3f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3063" y="3860800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7" descr="IMG-107ba8fbd88f08c53b10d7b03c948720-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0175" y="981075"/>
            <a:ext cx="2033588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IMG-74e8ecb24986e3ef981c956ed6d66557-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1075" y="3859213"/>
            <a:ext cx="2249488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0" descr="IMG-366fb9335835efb663edfdb49db60ed8-V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" y="260350"/>
            <a:ext cx="18716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1" descr="IMG-02987c478efe6f7f77d5a323d5d4f665-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9500" y="981075"/>
            <a:ext cx="20320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изображение_viber_2021-02-27_16-06-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0450" y="188913"/>
            <a:ext cx="2790825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8" descr="изображение_viber_2021-02-01_14-36-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9313" y="260350"/>
            <a:ext cx="33496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9" descr="изображение_viber_2021-02-02_21-48-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5" y="260350"/>
            <a:ext cx="3492500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9" descr="изображение_viber_2021-02-02_21-49-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933825"/>
            <a:ext cx="367347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изображение_viber_2021-02-27_16-07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5988" y="404813"/>
            <a:ext cx="278765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изображение_viber_2021-02-25_16-43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2781300"/>
            <a:ext cx="2897187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7" descr="изображение_viber_2021-02-01_14-36-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3063" y="2997200"/>
            <a:ext cx="27368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9" descr="изображение_viber_2021-02-02_21-48-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0363" y="188913"/>
            <a:ext cx="273685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0" descr="изображение_viber_2021-02-02_21-51-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9013" y="4437063"/>
            <a:ext cx="27527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1" descr="изображение_viber_2021-02-01_14-35-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3200" y="333375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56825" cy="976313"/>
          </a:xfrm>
        </p:spPr>
        <p:txBody>
          <a:bodyPr/>
          <a:lstStyle/>
          <a:p>
            <a:pPr algn="ctr" eaLnBrk="1" hangingPunct="1"/>
            <a:r>
              <a:rPr lang="uk-UA" smtClean="0"/>
              <a:t>Рецепт педагогічної мудрості:</a:t>
            </a:r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1117600" y="1412875"/>
            <a:ext cx="10233025" cy="5170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8987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latin typeface="+mn-lt"/>
                <a:cs typeface="+mn-cs"/>
              </a:rPr>
              <a:t>Систематично вживай:</a:t>
            </a:r>
          </a:p>
          <a:p>
            <a:pPr defTabSz="1218987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uk-UA" b="0" dirty="0">
              <a:latin typeface="+mn-lt"/>
              <a:cs typeface="+mn-cs"/>
            </a:endParaRPr>
          </a:p>
          <a:p>
            <a:pPr marL="342900" indent="-342900" defTabSz="121898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uk-UA" b="0" dirty="0">
                <a:latin typeface="+mn-lt"/>
                <a:cs typeface="+mn-cs"/>
              </a:rPr>
              <a:t>Бальзам мудрості</a:t>
            </a:r>
          </a:p>
          <a:p>
            <a:pPr marL="342900" indent="-342900" defTabSz="121898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uk-UA" b="0" dirty="0">
                <a:latin typeface="+mn-lt"/>
                <a:cs typeface="+mn-cs"/>
              </a:rPr>
              <a:t>Коктейль творчості</a:t>
            </a:r>
          </a:p>
          <a:p>
            <a:pPr marL="342900" indent="-342900" defTabSz="121898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uk-UA" b="0" dirty="0">
                <a:latin typeface="+mn-lt"/>
                <a:cs typeface="+mn-cs"/>
              </a:rPr>
              <a:t>Каву бадьорості</a:t>
            </a:r>
          </a:p>
          <a:p>
            <a:pPr marL="342900" indent="-342900" defTabSz="121898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uk-UA" b="0" dirty="0">
                <a:latin typeface="+mn-lt"/>
                <a:cs typeface="+mn-cs"/>
              </a:rPr>
              <a:t>Відвар пунктуальності</a:t>
            </a:r>
          </a:p>
          <a:p>
            <a:pPr marL="342900" indent="-342900" defTabSz="121898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uk-UA" b="0" dirty="0">
                <a:latin typeface="+mn-lt"/>
                <a:cs typeface="+mn-cs"/>
              </a:rPr>
              <a:t>Настій терпимості</a:t>
            </a:r>
          </a:p>
          <a:p>
            <a:pPr marL="342900" indent="-342900" defTabSz="121898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uk-UA" b="0" dirty="0">
                <a:latin typeface="+mn-lt"/>
                <a:cs typeface="+mn-cs"/>
              </a:rPr>
              <a:t>Екстракт людяності</a:t>
            </a:r>
          </a:p>
          <a:p>
            <a:pPr marL="342900" indent="-342900" defTabSz="1218987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uk-UA" b="0" dirty="0">
              <a:latin typeface="+mn-lt"/>
              <a:cs typeface="+mn-cs"/>
            </a:endParaRPr>
          </a:p>
          <a:p>
            <a:pPr defTabSz="1218987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latin typeface="+mn-lt"/>
                <a:cs typeface="+mn-cs"/>
              </a:rPr>
              <a:t>Виконуй все це ретельно і будеш вічно молодим, вихователю, вчителю!</a:t>
            </a:r>
            <a:endParaRPr lang="ru-RU" b="0" dirty="0"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714586" y="1052736"/>
            <a:ext cx="4636410" cy="445961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693738" y="2565400"/>
            <a:ext cx="7008812" cy="1930400"/>
          </a:xfrm>
        </p:spPr>
        <p:txBody>
          <a:bodyPr/>
          <a:lstStyle/>
          <a:p>
            <a:pPr eaLnBrk="1" hangingPunct="1"/>
            <a:r>
              <a:rPr lang="uk-UA" smtClean="0"/>
              <a:t>Дякую за увагу!</a:t>
            </a:r>
            <a:endParaRPr lang="ru-RU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3502025" y="188913"/>
            <a:ext cx="4105275" cy="976312"/>
          </a:xfrm>
        </p:spPr>
        <p:txBody>
          <a:bodyPr/>
          <a:lstStyle/>
          <a:p>
            <a:pPr algn="r" eaLnBrk="1" hangingPunct="1"/>
            <a:r>
              <a:rPr lang="uk-UA" b="1" smtClean="0">
                <a:solidFill>
                  <a:schemeClr val="folHlink"/>
                </a:solidFill>
              </a:rPr>
              <a:t>Мої нагороди</a:t>
            </a:r>
            <a:endParaRPr lang="ru-RU" b="1" smtClean="0">
              <a:solidFill>
                <a:schemeClr val="folHlink"/>
              </a:solidFill>
            </a:endParaRPr>
          </a:p>
        </p:txBody>
      </p:sp>
      <p:pic>
        <p:nvPicPr>
          <p:cNvPr id="19458" name="Picture 4" descr="Фото0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3200" y="1268413"/>
            <a:ext cx="40322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img5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538" y="1628775"/>
            <a:ext cx="59229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изображение_viber_2021-03-01_15-15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88913"/>
            <a:ext cx="5903913" cy="4418012"/>
          </a:xfrm>
          <a:prstGeom prst="rect">
            <a:avLst/>
          </a:prstGeom>
          <a:noFill/>
        </p:spPr>
      </p:pic>
      <p:pic>
        <p:nvPicPr>
          <p:cNvPr id="55302" name="Picture 6" descr="изображение_viber_2021-03-01_15-15-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5850" y="2349500"/>
            <a:ext cx="5761038" cy="43100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23813" y="2090738"/>
            <a:ext cx="118014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04704" bIns="0" anchor="ctr">
            <a:spAutoFit/>
          </a:bodyPr>
          <a:lstStyle/>
          <a:p>
            <a:pPr algn="ctr" defTabSz="914400" eaLnBrk="0" hangingPunct="0"/>
            <a:endParaRPr lang="uk-UA" sz="3200">
              <a:solidFill>
                <a:srgbClr val="7C4B3B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 defTabSz="914400" eaLnBrk="0" hangingPunct="0"/>
            <a:endParaRPr lang="uk-UA" sz="3200">
              <a:solidFill>
                <a:srgbClr val="7C4B3B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hangingPunct="0"/>
            <a:endParaRPr lang="uk-UA">
              <a:solidFill>
                <a:srgbClr val="7C4B3B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 defTabSz="914400" eaLnBrk="0" hangingPunct="0"/>
            <a:endParaRPr lang="uk-UA" sz="1000" b="0">
              <a:solidFill>
                <a:srgbClr val="7C4B3B"/>
              </a:solidFill>
            </a:endParaRPr>
          </a:p>
          <a:p>
            <a:pPr defTabSz="914400" eaLnBrk="0" hangingPunct="0"/>
            <a:endParaRPr lang="ru-RU" sz="1800" b="0"/>
          </a:p>
        </p:txBody>
      </p:sp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0" y="512445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/>
            <a:endParaRPr lang="uk-UA" sz="1800" b="0"/>
          </a:p>
        </p:txBody>
      </p:sp>
      <p:pic>
        <p:nvPicPr>
          <p:cNvPr id="20483" name="Picture 2" descr="http://i.hruchkovanatali.foxibiz.com/img/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7163" y="4508500"/>
            <a:ext cx="244951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125538" y="1125538"/>
            <a:ext cx="8828087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95000"/>
              </a:lnSpc>
            </a:pPr>
            <a:r>
              <a:rPr lang="ru-RU" sz="3600" dirty="0"/>
              <a:t>Тема, над </a:t>
            </a:r>
            <a:r>
              <a:rPr lang="ru-RU" sz="3600" dirty="0" err="1"/>
              <a:t>якою</a:t>
            </a:r>
            <a:r>
              <a:rPr lang="ru-RU" sz="3600" dirty="0"/>
              <a:t> </a:t>
            </a:r>
            <a:r>
              <a:rPr lang="ru-RU" sz="3600" dirty="0" err="1"/>
              <a:t>працює</a:t>
            </a:r>
            <a:r>
              <a:rPr lang="ru-RU" sz="3600" dirty="0"/>
              <a:t> школа:</a:t>
            </a:r>
            <a:br>
              <a:rPr lang="ru-RU" sz="3600" dirty="0"/>
            </a:br>
            <a:endParaRPr lang="ru-RU" sz="3600" dirty="0"/>
          </a:p>
          <a:p>
            <a:pPr defTabSz="914400">
              <a:lnSpc>
                <a:spcPct val="95000"/>
              </a:lnSpc>
            </a:pPr>
            <a:r>
              <a:rPr lang="ru-RU" b="0" dirty="0"/>
              <a:t>«</a:t>
            </a:r>
            <a:r>
              <a:rPr lang="ru-RU" b="0" dirty="0" err="1"/>
              <a:t>Від</a:t>
            </a:r>
            <a:r>
              <a:rPr lang="ru-RU" b="0" dirty="0"/>
              <a:t> </a:t>
            </a:r>
            <a:r>
              <a:rPr lang="ru-RU" b="0" dirty="0" err="1"/>
              <a:t>інноваційного</a:t>
            </a:r>
            <a:r>
              <a:rPr lang="ru-RU" b="0" dirty="0"/>
              <a:t> </a:t>
            </a:r>
            <a:r>
              <a:rPr lang="ru-RU" b="0" dirty="0" err="1"/>
              <a:t>змісту</a:t>
            </a:r>
            <a:r>
              <a:rPr lang="ru-RU" b="0" dirty="0"/>
              <a:t> </a:t>
            </a:r>
            <a:r>
              <a:rPr lang="ru-RU" b="0" dirty="0" err="1"/>
              <a:t>освіти</a:t>
            </a:r>
            <a:r>
              <a:rPr lang="ru-RU" b="0" dirty="0"/>
              <a:t> через </a:t>
            </a:r>
            <a:r>
              <a:rPr lang="ru-RU" b="0" dirty="0" err="1"/>
              <a:t>педагогічну</a:t>
            </a:r>
            <a:r>
              <a:rPr lang="ru-RU" b="0" dirty="0"/>
              <a:t> </a:t>
            </a:r>
            <a:r>
              <a:rPr lang="ru-RU" b="0" dirty="0" err="1"/>
              <a:t>майстерність</a:t>
            </a:r>
            <a:r>
              <a:rPr lang="ru-RU" b="0" dirty="0"/>
              <a:t> учителя, </a:t>
            </a:r>
            <a:r>
              <a:rPr lang="ru-RU" b="0" dirty="0" err="1"/>
              <a:t>який</a:t>
            </a:r>
            <a:r>
              <a:rPr lang="ru-RU" b="0" dirty="0"/>
              <a:t> </a:t>
            </a:r>
            <a:r>
              <a:rPr lang="ru-RU" b="0" dirty="0" err="1"/>
              <a:t>володіє</a:t>
            </a:r>
            <a:r>
              <a:rPr lang="ru-RU" b="0" dirty="0"/>
              <a:t> методиками </a:t>
            </a:r>
            <a:r>
              <a:rPr lang="ru-RU" b="0" dirty="0" err="1"/>
              <a:t>компетентісного</a:t>
            </a:r>
            <a:r>
              <a:rPr lang="ru-RU" b="0" dirty="0"/>
              <a:t> </a:t>
            </a:r>
            <a:r>
              <a:rPr lang="ru-RU" b="0" dirty="0" err="1"/>
              <a:t>навчання</a:t>
            </a:r>
            <a:r>
              <a:rPr lang="ru-RU" b="0" dirty="0"/>
              <a:t> і </a:t>
            </a:r>
            <a:r>
              <a:rPr lang="ru-RU" b="0" dirty="0" err="1"/>
              <a:t>новими</a:t>
            </a:r>
            <a:r>
              <a:rPr lang="ru-RU" b="0" dirty="0"/>
              <a:t> </a:t>
            </a:r>
            <a:r>
              <a:rPr lang="ru-RU" b="0" dirty="0" err="1"/>
              <a:t>освітніми</a:t>
            </a:r>
            <a:r>
              <a:rPr lang="ru-RU" b="0" dirty="0"/>
              <a:t> </a:t>
            </a:r>
            <a:r>
              <a:rPr lang="ru-RU" b="0" dirty="0" err="1"/>
              <a:t>технологіями</a:t>
            </a:r>
            <a:r>
              <a:rPr lang="ru-RU" b="0" dirty="0"/>
              <a:t>, до </a:t>
            </a:r>
            <a:r>
              <a:rPr lang="ru-RU" b="0" dirty="0" err="1"/>
              <a:t>формування</a:t>
            </a:r>
            <a:r>
              <a:rPr lang="ru-RU" b="0" dirty="0"/>
              <a:t> </a:t>
            </a:r>
            <a:r>
              <a:rPr lang="ru-RU" b="0" dirty="0" err="1"/>
              <a:t>всебічно</a:t>
            </a:r>
            <a:r>
              <a:rPr lang="ru-RU" b="0" dirty="0"/>
              <a:t> </a:t>
            </a:r>
            <a:r>
              <a:rPr lang="ru-RU" b="0" dirty="0" err="1"/>
              <a:t>розвиненої</a:t>
            </a:r>
            <a:r>
              <a:rPr lang="ru-RU" b="0" dirty="0"/>
              <a:t> </a:t>
            </a:r>
            <a:r>
              <a:rPr lang="ru-RU" b="0" dirty="0" err="1"/>
              <a:t>особистості</a:t>
            </a:r>
            <a:r>
              <a:rPr lang="ru-RU" b="0" dirty="0"/>
              <a:t> та </a:t>
            </a:r>
            <a:r>
              <a:rPr lang="ru-RU" b="0" dirty="0" err="1"/>
              <a:t>інноватора</a:t>
            </a:r>
            <a:r>
              <a:rPr lang="ru-RU" b="0" dirty="0"/>
              <a:t> </a:t>
            </a:r>
            <a:r>
              <a:rPr lang="ru-RU" b="0" dirty="0" err="1"/>
              <a:t>сучасності</a:t>
            </a:r>
            <a:r>
              <a:rPr lang="ru-RU" b="0" dirty="0"/>
              <a:t>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3070225" y="76200"/>
            <a:ext cx="8204200" cy="831850"/>
          </a:xfrm>
        </p:spPr>
        <p:txBody>
          <a:bodyPr/>
          <a:lstStyle/>
          <a:p>
            <a:pPr algn="ctr" eaLnBrk="1" hangingPunct="1"/>
            <a:r>
              <a:rPr lang="uk-UA" smtClean="0"/>
              <a:t>Життєве кредо:</a:t>
            </a:r>
            <a:endParaRPr lang="ru-RU" smtClean="0"/>
          </a:p>
        </p:txBody>
      </p:sp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3357563" y="936625"/>
            <a:ext cx="7916862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b="0">
                <a:latin typeface="Century Gothic" pitchFamily="34" charset="0"/>
              </a:rPr>
              <a:t>«Мати мрію, вірити в себе, не помічати перешкод!»</a:t>
            </a:r>
            <a:endParaRPr lang="ru-RU" b="0">
              <a:latin typeface="Century Gothic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-2355665" y="2368365"/>
            <a:ext cx="6858002" cy="21339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508" name="Picture 6" descr="IMG-d15e82b1cbe0069ce8eee4488d8cf111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6180" y="1916832"/>
            <a:ext cx="6336704" cy="475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2355661" y="2368365"/>
            <a:ext cx="6858000" cy="213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565400" y="76200"/>
            <a:ext cx="8709025" cy="760413"/>
          </a:xfrm>
        </p:spPr>
        <p:txBody>
          <a:bodyPr/>
          <a:lstStyle/>
          <a:p>
            <a:pPr algn="ctr" eaLnBrk="1" hangingPunct="1"/>
            <a:r>
              <a:rPr lang="uk-UA" smtClean="0"/>
              <a:t>Педагогічне кредо</a:t>
            </a:r>
            <a:endParaRPr lang="ru-RU" smtClean="0"/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925763" y="831850"/>
            <a:ext cx="8785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b="0">
                <a:latin typeface="Century Gothic" pitchFamily="34" charset="0"/>
              </a:rPr>
              <a:t>«Люби свого учня всяким: талановитим чи не дуже,</a:t>
            </a:r>
            <a:br>
              <a:rPr lang="uk-UA" b="0">
                <a:latin typeface="Century Gothic" pitchFamily="34" charset="0"/>
              </a:rPr>
            </a:br>
            <a:r>
              <a:rPr lang="uk-UA" b="0">
                <a:latin typeface="Century Gothic" pitchFamily="34" charset="0"/>
              </a:rPr>
              <a:t>веселим чи сумним, спокійним чи непосидючим…</a:t>
            </a:r>
          </a:p>
          <a:p>
            <a:pPr>
              <a:lnSpc>
                <a:spcPct val="95000"/>
              </a:lnSpc>
            </a:pPr>
            <a:r>
              <a:rPr lang="uk-UA" b="0">
                <a:latin typeface="Century Gothic" pitchFamily="34" charset="0"/>
              </a:rPr>
              <a:t>Спілкуйся з ними, навчайся і радій, бо учень – це свято, яке триває доти, поки ти разом з ним!</a:t>
            </a:r>
            <a:endParaRPr lang="ru-RU" b="0">
              <a:latin typeface="Century Gothic" pitchFamily="34" charset="0"/>
            </a:endParaRPr>
          </a:p>
        </p:txBody>
      </p:sp>
      <p:pic>
        <p:nvPicPr>
          <p:cNvPr id="22532" name="Picture 6" descr="Фото03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2420938"/>
            <a:ext cx="54737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1117600" y="2708275"/>
            <a:ext cx="10156825" cy="865188"/>
          </a:xfrm>
        </p:spPr>
        <p:txBody>
          <a:bodyPr/>
          <a:lstStyle/>
          <a:p>
            <a:pPr algn="ctr" eaLnBrk="1" hangingPunct="1"/>
            <a:r>
              <a:rPr lang="uk-UA" sz="4800" smtClean="0"/>
              <a:t>Мої цінності</a:t>
            </a:r>
            <a:endParaRPr lang="ru-RU" sz="4800" smtClean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243013" y="503238"/>
            <a:ext cx="2403475" cy="1412875"/>
          </a:xfrm>
          <a:prstGeom prst="wedgeRoundRectCallout">
            <a:avLst>
              <a:gd name="adj1" fmla="val 78796"/>
              <a:gd name="adj2" fmla="val 11161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870450" y="503238"/>
            <a:ext cx="2303463" cy="1412875"/>
          </a:xfrm>
          <a:prstGeom prst="wedgeRoundRectCallout">
            <a:avLst>
              <a:gd name="adj1" fmla="val 6945"/>
              <a:gd name="adj2" fmla="val 10709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8470900" y="538163"/>
            <a:ext cx="2303463" cy="1343025"/>
          </a:xfrm>
          <a:prstGeom prst="wedgeRoundRectCallout">
            <a:avLst>
              <a:gd name="adj1" fmla="val -67886"/>
              <a:gd name="adj2" fmla="val 11798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243013" y="4581525"/>
            <a:ext cx="2403475" cy="1511300"/>
          </a:xfrm>
          <a:prstGeom prst="wedgeRoundRectCallout">
            <a:avLst>
              <a:gd name="adj1" fmla="val 76871"/>
              <a:gd name="adj2" fmla="val -11200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870450" y="4581525"/>
            <a:ext cx="2447925" cy="1511300"/>
          </a:xfrm>
          <a:prstGeom prst="wedgeRoundRectCallout">
            <a:avLst>
              <a:gd name="adj1" fmla="val 5145"/>
              <a:gd name="adj2" fmla="val -11706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8470900" y="4581525"/>
            <a:ext cx="2447925" cy="1511300"/>
          </a:xfrm>
          <a:prstGeom prst="wedgeRoundRectCallout">
            <a:avLst>
              <a:gd name="adj1" fmla="val -69822"/>
              <a:gd name="adj2" fmla="val -122484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3560" name="TextBox 13"/>
          <p:cNvSpPr txBox="1">
            <a:spLocks noChangeArrowheads="1"/>
          </p:cNvSpPr>
          <p:nvPr/>
        </p:nvSpPr>
        <p:spPr bwMode="auto">
          <a:xfrm>
            <a:off x="1557338" y="908050"/>
            <a:ext cx="18732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sz="3200" b="0">
                <a:latin typeface="Century Gothic" pitchFamily="34" charset="0"/>
              </a:rPr>
              <a:t>ПОВАГА</a:t>
            </a:r>
            <a:endParaRPr lang="ru-RU" sz="3200" b="0">
              <a:latin typeface="Century Gothic" pitchFamily="34" charset="0"/>
            </a:endParaRPr>
          </a:p>
        </p:txBody>
      </p:sp>
      <p:sp>
        <p:nvSpPr>
          <p:cNvPr id="23561" name="TextBox 14"/>
          <p:cNvSpPr txBox="1">
            <a:spLocks noChangeArrowheads="1"/>
          </p:cNvSpPr>
          <p:nvPr/>
        </p:nvSpPr>
        <p:spPr bwMode="auto">
          <a:xfrm>
            <a:off x="5086350" y="908050"/>
            <a:ext cx="208756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sz="3200" b="0">
                <a:latin typeface="Century Gothic" pitchFamily="34" charset="0"/>
              </a:rPr>
              <a:t>РОДИНА</a:t>
            </a:r>
            <a:endParaRPr lang="ru-RU" sz="3200" b="0">
              <a:latin typeface="Century Gothic" pitchFamily="34" charset="0"/>
            </a:endParaRPr>
          </a:p>
        </p:txBody>
      </p:sp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8686800" y="908050"/>
            <a:ext cx="19446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sz="3200" b="0">
                <a:latin typeface="Century Gothic" pitchFamily="34" charset="0"/>
              </a:rPr>
              <a:t>ДРУЖБА</a:t>
            </a:r>
            <a:endParaRPr lang="ru-RU" sz="3200" b="0">
              <a:latin typeface="Century Gothic" pitchFamily="34" charset="0"/>
            </a:endParaRPr>
          </a:p>
        </p:txBody>
      </p:sp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1243013" y="5084763"/>
            <a:ext cx="2403475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sz="3200" b="0">
                <a:latin typeface="Century Gothic" pitchFamily="34" charset="0"/>
              </a:rPr>
              <a:t>РОЗВИТОК</a:t>
            </a:r>
            <a:endParaRPr lang="ru-RU" sz="3200" b="0">
              <a:latin typeface="Century Gothic" pitchFamily="34" charset="0"/>
            </a:endParaRPr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4870450" y="5084763"/>
            <a:ext cx="25193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sz="2800" b="0">
                <a:latin typeface="Century Gothic" pitchFamily="34" charset="0"/>
              </a:rPr>
              <a:t>СПРАВЕДЛИ-ВІСТЬ</a:t>
            </a:r>
            <a:endParaRPr lang="ru-RU" sz="2800" b="0">
              <a:latin typeface="Century Gothic" pitchFamily="34" charset="0"/>
            </a:endParaRPr>
          </a:p>
        </p:txBody>
      </p:sp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8542338" y="5084763"/>
            <a:ext cx="2376487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uk-UA" sz="3200" b="0">
                <a:latin typeface="Century Gothic" pitchFamily="34" charset="0"/>
              </a:rPr>
              <a:t>СВОБОДА</a:t>
            </a:r>
            <a:endParaRPr lang="ru-RU" sz="3200" b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со стопкой книг на голубом фоне (широкоэкранный формат)</Template>
  <TotalTime>0</TotalTime>
  <Words>360</Words>
  <Application>Microsoft Office PowerPoint</Application>
  <PresentationFormat>Произвольный</PresentationFormat>
  <Paragraphs>92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Impact</vt:lpstr>
      <vt:lpstr>Monotype Corsiva</vt:lpstr>
      <vt:lpstr>Times New Roman</vt:lpstr>
      <vt:lpstr>Wingdings</vt:lpstr>
      <vt:lpstr>Books_16x9</vt:lpstr>
      <vt:lpstr>Портфоліо</vt:lpstr>
      <vt:lpstr>Презентация PowerPoint</vt:lpstr>
      <vt:lpstr>Презентация PowerPoint</vt:lpstr>
      <vt:lpstr>Мої нагороди</vt:lpstr>
      <vt:lpstr>Презентация PowerPoint</vt:lpstr>
      <vt:lpstr>Презентация PowerPoint</vt:lpstr>
      <vt:lpstr>Життєве кредо:</vt:lpstr>
      <vt:lpstr>Педагогічне кредо</vt:lpstr>
      <vt:lpstr>Мої цінності</vt:lpstr>
      <vt:lpstr>Презентация PowerPoint</vt:lpstr>
      <vt:lpstr>Основні орієнтири виховання: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Рецепт педагогічної мудрості: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/>
  <cp:keywords/>
  <cp:lastModifiedBy/>
  <cp:revision>15</cp:revision>
  <dcterms:created xsi:type="dcterms:W3CDTF">2016-01-23T16:20:05Z</dcterms:created>
  <dcterms:modified xsi:type="dcterms:W3CDTF">2021-03-04T14:40:29Z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