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переміщення сторінки клацніть мишею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&lt;верхній колонтитул&gt;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660F535-C9F1-4F88-B9D1-106B86A70836}" type="slidenum">
              <a:rPr lang="uk-UA" sz="1400" b="0" strike="noStrike" spc="-1">
                <a:latin typeface="Times New Roman"/>
              </a:rPr>
              <a:pPr algn="r"/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-815760" y="-815760"/>
            <a:ext cx="1637640" cy="163764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68840" y="21240"/>
            <a:ext cx="1701000" cy="1701000"/>
          </a:xfrm>
          <a:prstGeom prst="ellipse">
            <a:avLst/>
          </a:prstGeom>
          <a:noFill/>
          <a:ln w="27305" cap="rnd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4640" cy="110160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A1EFFE">
                  <a:alpha val="60000"/>
                </a:srgbClr>
              </a:gs>
              <a:gs pos="100000">
                <a:srgbClr val="F8FDFF">
                  <a:alpha val="70196"/>
                </a:srgbClr>
              </a:gs>
            </a:gsLst>
            <a:lin ang="13500000"/>
          </a:gradFill>
          <a:ln w="7350" cap="rnd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2988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00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85880" y="4929120"/>
            <a:ext cx="8142840" cy="42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365760" indent="-28224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          </a:t>
            </a:r>
            <a:endParaRPr lang="uk-UA" sz="3200" b="0" strike="noStrike" spc="-1">
              <a:latin typeface="Arial"/>
            </a:endParaRPr>
          </a:p>
          <a:p>
            <a:pPr marL="365760" indent="-28224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          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  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             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428840" y="214200"/>
            <a:ext cx="7071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Середня загальноосвітня школа №60</a:t>
            </a:r>
            <a:r>
              <a:t/>
            </a:r>
            <a:br/>
            <a:r>
              <a:rPr lang="uk-UA" sz="1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комплексного розвитку дітей “Росток”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2000160" y="1071720"/>
            <a:ext cx="5499720" cy="91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5400" b="1" strike="noStrike" spc="-1">
                <a:solidFill>
                  <a:srgbClr val="000000"/>
                </a:solidFill>
                <a:latin typeface="Monotype Corsiva"/>
                <a:ea typeface="Calibri"/>
              </a:rPr>
              <a:t>Портфоліо</a:t>
            </a:r>
            <a:endParaRPr lang="uk-UA" sz="5400" b="0" strike="noStrike" spc="-1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3143160" y="4929120"/>
            <a:ext cx="2856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вчитель початкових класів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1428840" y="5357880"/>
            <a:ext cx="6928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Міщенко Катерина Вадимівна</a:t>
            </a:r>
            <a:endParaRPr lang="uk-UA" sz="3600" b="0" strike="noStrike" spc="-1">
              <a:latin typeface="Arial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2"/>
          <a:srcRect l="2358" t="25786" r="3386"/>
          <a:stretch/>
        </p:blipFill>
        <p:spPr>
          <a:xfrm>
            <a:off x="3571868" y="2571744"/>
            <a:ext cx="2214578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42960" y="1571760"/>
            <a:ext cx="8357040" cy="492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 lnSpcReduction="10000"/>
          </a:bodyPr>
          <a:lstStyle/>
          <a:p>
            <a:pPr marL="365760" indent="-282240">
              <a:lnSpc>
                <a:spcPct val="11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Компетентнісний</a:t>
            </a:r>
            <a:r>
              <a:rPr lang="uk-UA" sz="3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підхід </a:t>
            </a:r>
            <a:r>
              <a:rPr lang="uk-UA" sz="3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– спрямованість навчально - виховного процесу на досягнення результатів у 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навчанні, якими  </a:t>
            </a:r>
            <a:r>
              <a:rPr lang="uk-UA" sz="3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є загальні базові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, ключові </a:t>
            </a:r>
            <a:r>
              <a:rPr lang="uk-UA" sz="3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і спеціальні предметні 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компетентності. Загальні, базові </a:t>
            </a:r>
            <a:r>
              <a:rPr lang="uk-UA" sz="3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та ключові компетентності 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забезпечують </a:t>
            </a:r>
            <a:r>
              <a:rPr lang="uk-UA" sz="3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наступність і послідовність навчання. </a:t>
            </a:r>
            <a:endParaRPr lang="uk-UA" sz="30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uk-UA" sz="30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uk-UA" sz="3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Компетентність</a:t>
            </a:r>
            <a:r>
              <a:rPr lang="uk-UA" sz="3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– це набуття  у процесі 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навчання знань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,  умінь, досвіду, цінностей, що </a:t>
            </a:r>
            <a:r>
              <a:rPr lang="uk-UA" sz="3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можна цілісно реалізувати на практиці. </a:t>
            </a:r>
            <a:endParaRPr lang="uk-UA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1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Мета компетентностей</a:t>
            </a:r>
            <a:endParaRPr lang="uk-UA" sz="43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000080" y="2714760"/>
            <a:ext cx="7932600" cy="299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 algn="just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– допомогти дитині адаптуватися в соціальному світі, оскільки навчання здійснюється не лише в школі, а й під впливом сім’ї, друзів, суспільства.</a:t>
            </a: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142976" y="357166"/>
            <a:ext cx="7789704" cy="1059434"/>
          </a:xfrm>
          <a:prstGeom prst="rect">
            <a:avLst/>
          </a:prstGeom>
          <a:gradFill rotWithShape="0">
            <a:gsLst>
              <a:gs pos="0">
                <a:srgbClr val="CBD3EC"/>
              </a:gs>
              <a:gs pos="100000">
                <a:srgbClr val="9EB4E6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39639D"/>
            </a:solidFill>
            <a:round/>
          </a:ln>
          <a:effectLst>
            <a:outerShdw dist="25560" dir="540000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5500"/>
          </a:bodyPr>
          <a:lstStyle/>
          <a:p>
            <a:pPr>
              <a:lnSpc>
                <a:spcPct val="100000"/>
              </a:lnSpc>
            </a:pPr>
            <a:r>
              <a:rPr lang="uk-UA" sz="4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Основні ключові </a:t>
            </a:r>
            <a:r>
              <a:rPr lang="uk-UA" sz="4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компетентності :</a:t>
            </a:r>
            <a:endParaRPr lang="uk-UA" sz="4000" b="0" strike="noStrike" spc="-1" dirty="0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435680" y="1643050"/>
            <a:ext cx="4422204" cy="4604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40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навчальна ;</a:t>
            </a:r>
            <a:endParaRPr lang="uk-UA" sz="40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4000" i="1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с</a:t>
            </a:r>
            <a:r>
              <a:rPr lang="uk-UA" sz="40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оціальна;</a:t>
            </a:r>
            <a:endParaRPr lang="uk-UA" sz="40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4000" i="1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к</a:t>
            </a:r>
            <a:r>
              <a:rPr lang="uk-UA" sz="40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омунікативна;</a:t>
            </a:r>
            <a:endParaRPr lang="uk-UA" sz="40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4000" i="1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п</a:t>
            </a:r>
            <a:r>
              <a:rPr lang="uk-UA" sz="40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олікультурна;</a:t>
            </a:r>
            <a:endParaRPr lang="uk-UA" sz="40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4000" i="1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і</a:t>
            </a:r>
            <a:r>
              <a:rPr lang="uk-UA" sz="40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нформаційна. </a:t>
            </a:r>
            <a:endParaRPr lang="uk-UA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35680" y="274680"/>
            <a:ext cx="7497000" cy="208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3500"/>
          </a:bodyPr>
          <a:lstStyle/>
          <a:p>
            <a:pPr algn="ctr">
              <a:lnSpc>
                <a:spcPct val="100000"/>
              </a:lnSpc>
            </a:pPr>
            <a:r>
              <a:rPr lang="uk-UA" sz="3200" b="1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Типи уроків з використанням </a:t>
            </a:r>
            <a:r>
              <a:rPr/>
              <a:t/>
            </a:r>
            <a:br>
              <a:rPr/>
            </a:br>
            <a:r>
              <a:rPr lang="uk-UA" sz="3200" b="1" spc="-1" dirty="0" err="1" smtClean="0">
                <a:solidFill>
                  <a:srgbClr val="464646"/>
                </a:solidFill>
              </a:rPr>
              <a:t>д</a:t>
            </a:r>
            <a:r>
              <a:rPr lang="uk-UA" sz="3200" b="1" strike="noStrike" spc="-1" dirty="0" err="1" smtClean="0">
                <a:solidFill>
                  <a:srgbClr val="464646"/>
                </a:solidFill>
                <a:latin typeface="Gill Sans MT"/>
                <a:ea typeface="DejaVu Sans"/>
              </a:rPr>
              <a:t>іяльнісного</a:t>
            </a:r>
            <a:r>
              <a:rPr lang="uk-UA" sz="3200" b="1" strike="noStrike" spc="-1" dirty="0" smtClean="0">
                <a:solidFill>
                  <a:srgbClr val="464646"/>
                </a:solidFill>
                <a:latin typeface="Gill Sans MT"/>
                <a:ea typeface="DejaVu Sans"/>
              </a:rPr>
              <a:t> підходу </a:t>
            </a:r>
            <a:r>
              <a:t/>
            </a:r>
            <a:br/>
            <a:r>
              <a:rPr lang="uk-UA" sz="3200" b="1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за</a:t>
            </a:r>
            <a:r>
              <a:rPr lang="uk-UA" sz="32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</a:t>
            </a:r>
            <a:r>
              <a:t/>
            </a:r>
            <a:br/>
            <a:r>
              <a:rPr lang="uk-UA" sz="32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Г.Г.</a:t>
            </a:r>
            <a:r>
              <a:rPr lang="uk-UA" sz="3200" b="0" strike="noStrike" spc="-1" dirty="0" err="1">
                <a:solidFill>
                  <a:srgbClr val="464646"/>
                </a:solidFill>
                <a:latin typeface="Gill Sans MT"/>
                <a:ea typeface="DejaVu Sans"/>
              </a:rPr>
              <a:t>Щедровицьким</a:t>
            </a:r>
            <a:r>
              <a:rPr lang="uk-UA" sz="32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та О.С.</a:t>
            </a:r>
            <a:r>
              <a:rPr lang="uk-UA" sz="3200" b="0" strike="noStrike" spc="-1" dirty="0" err="1">
                <a:solidFill>
                  <a:srgbClr val="464646"/>
                </a:solidFill>
                <a:latin typeface="Gill Sans MT"/>
                <a:ea typeface="DejaVu Sans"/>
              </a:rPr>
              <a:t>Анисимовим</a:t>
            </a:r>
            <a:r>
              <a:rPr lang="uk-UA" sz="32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</a:t>
            </a:r>
            <a:endParaRPr lang="uk-UA" sz="3200" b="0" strike="noStrike" spc="-1" dirty="0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000080" y="2928960"/>
            <a:ext cx="6142680" cy="577080"/>
          </a:xfrm>
          <a:prstGeom prst="rect">
            <a:avLst/>
          </a:prstGeom>
          <a:solidFill>
            <a:schemeClr val="bg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Урок відкриття нових знань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000080" y="3786120"/>
            <a:ext cx="6213960" cy="57708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Урок контролю 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1000080" y="4643280"/>
            <a:ext cx="6142680" cy="577080"/>
          </a:xfrm>
          <a:prstGeom prst="rect">
            <a:avLst/>
          </a:prstGeom>
          <a:solidFill>
            <a:schemeClr val="bg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Урок рефлексії 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1071538" y="5429264"/>
            <a:ext cx="6999662" cy="9525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Мета</a:t>
            </a:r>
            <a:r>
              <a:rPr lang="uk-UA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uk-UA" sz="2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- навчити </a:t>
            </a:r>
            <a:r>
              <a:rPr lang="uk-UA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самостійно вирішувати проблеми </a:t>
            </a:r>
            <a:r>
              <a:rPr lang="uk-UA" sz="2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uk-UA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Содержимое 3" descr="17.jpg"/>
          <p:cNvPicPr/>
          <p:nvPr/>
        </p:nvPicPr>
        <p:blipFill>
          <a:blip r:embed="rId2"/>
          <a:stretch/>
        </p:blipFill>
        <p:spPr>
          <a:xfrm>
            <a:off x="214200" y="0"/>
            <a:ext cx="914292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928800" y="428760"/>
            <a:ext cx="799704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Діяльнісний метод реалізується завдяки системі </a:t>
            </a:r>
            <a:r>
              <a:t/>
            </a:r>
            <a:br/>
            <a:r>
              <a:rPr lang="uk-UA" sz="36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 дидактичих принципів</a:t>
            </a:r>
            <a:endParaRPr lang="uk-UA" sz="36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071360" y="2286000"/>
            <a:ext cx="7285680" cy="45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1. </a:t>
            </a: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Діяльності 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071360" y="2928960"/>
            <a:ext cx="5856840" cy="45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2.Неперервності 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1071360" y="3571920"/>
            <a:ext cx="7142760" cy="45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3</a:t>
            </a: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. Цілісності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1071360" y="4214880"/>
            <a:ext cx="6499800" cy="45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4. Психологічного комфорту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1000080" y="5072040"/>
            <a:ext cx="6285600" cy="455400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5. Варіативності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1071360" y="5857920"/>
            <a:ext cx="6356880" cy="45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6.Творчості</a:t>
            </a:r>
            <a:r>
              <a:rPr lang="uk-UA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1992600" y="2407680"/>
            <a:ext cx="434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1. </a:t>
            </a: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435680" y="428760"/>
            <a:ext cx="7564320" cy="1141920"/>
          </a:xfrm>
          <a:prstGeom prst="rect">
            <a:avLst/>
          </a:prstGeom>
          <a:gradFill rotWithShape="0">
            <a:gsLst>
              <a:gs pos="0">
                <a:srgbClr val="D3D3D3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3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Структура уроку з позиції </a:t>
            </a:r>
            <a:r>
              <a:t/>
            </a:r>
            <a:br/>
            <a:r>
              <a:rPr lang="uk-UA" sz="43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діяльнісного підходу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928880" y="1857240"/>
            <a:ext cx="7003800" cy="438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Створення проблемної ситуації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Сприймання проблемної ситуації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Спільне виявлення проблеми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Керування пошукової діяльністю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Самостійний пошук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Обговорення результатів 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3200" b="0" strike="noStrike" spc="-1">
              <a:latin typeface="Arial"/>
            </a:endParaRPr>
          </a:p>
        </p:txBody>
      </p:sp>
      <p:pic>
        <p:nvPicPr>
          <p:cNvPr id="111" name="Рисунок 3" descr="001.jpg"/>
          <p:cNvPicPr/>
          <p:nvPr/>
        </p:nvPicPr>
        <p:blipFill>
          <a:blip r:embed="rId2"/>
          <a:stretch/>
        </p:blipFill>
        <p:spPr>
          <a:xfrm>
            <a:off x="7215120" y="4857840"/>
            <a:ext cx="1017000" cy="161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85840" y="285840"/>
            <a:ext cx="8714520" cy="1141920"/>
          </a:xfrm>
          <a:prstGeom prst="rect">
            <a:avLst/>
          </a:prstGeom>
          <a:gradFill rotWithShape="0">
            <a:gsLst>
              <a:gs pos="0">
                <a:srgbClr val="E1D0D2"/>
              </a:gs>
              <a:gs pos="100000">
                <a:srgbClr val="D1A8B0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7D3C4A"/>
            </a:solidFill>
            <a:round/>
          </a:ln>
          <a:effectLst>
            <a:outerShdw dist="25560" dir="540000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3000"/>
          </a:bodyPr>
          <a:lstStyle/>
          <a:p>
            <a:pPr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ВМІЄ ВЧИТИСЬ ТОЙ УЧЕНЬ, ЯКИЙ: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857160" y="1857240"/>
            <a:ext cx="8071560" cy="478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виявляє зацікавленість у навчанні ;</a:t>
            </a:r>
            <a:endParaRPr lang="uk-UA" sz="24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знаходить потрібні знання ;</a:t>
            </a:r>
            <a:endParaRPr lang="uk-UA" sz="24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способи для розв’язання учбової задачі;</a:t>
            </a:r>
            <a:endParaRPr lang="uk-UA" sz="24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виконує інтелектуальні або практичні дії ;</a:t>
            </a:r>
            <a:endParaRPr lang="uk-UA" sz="24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володіє вміннями й навичками самоконтролю та самооцінки;</a:t>
            </a:r>
            <a:endParaRPr lang="uk-UA" sz="24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усвідомлює результативність своєї діяльності і прагне її вдосконалити.</a:t>
            </a:r>
            <a:endParaRPr lang="uk-UA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gradFill rotWithShape="0">
            <a:gsLst>
              <a:gs pos="0">
                <a:srgbClr val="CBD3EC"/>
              </a:gs>
              <a:gs pos="100000">
                <a:srgbClr val="9EB4E6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39639D"/>
            </a:solidFill>
            <a:round/>
          </a:ln>
          <a:effectLst>
            <a:outerShdw dist="25560" dir="540000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3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Дидактичні ігри на уроках математики 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071538" y="1714488"/>
            <a:ext cx="8071382" cy="4532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Гра  „Покажи „стільки ж”, „більше”, „менше</a:t>
            </a:r>
            <a:r>
              <a:rPr lang="uk-UA" sz="28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”.</a:t>
            </a:r>
            <a:endParaRPr lang="uk-UA" sz="28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Гра „Багато – мало – один</a:t>
            </a:r>
            <a:r>
              <a:rPr lang="uk-UA" sz="28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”.</a:t>
            </a:r>
            <a:endParaRPr lang="uk-UA" sz="28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Гра „Більше, менше, порівну</a:t>
            </a:r>
            <a:r>
              <a:rPr lang="uk-UA" sz="28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”.</a:t>
            </a:r>
            <a:endParaRPr lang="uk-UA" sz="28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Гра “Віднови число </a:t>
            </a:r>
            <a:r>
              <a:rPr lang="uk-UA" sz="28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“.</a:t>
            </a:r>
            <a:endParaRPr lang="uk-UA" sz="28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2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Гра “Продовж лічбу  </a:t>
            </a:r>
            <a:r>
              <a:rPr lang="uk-UA" sz="2800" b="0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“.</a:t>
            </a:r>
            <a:endParaRPr lang="uk-UA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gradFill rotWithShape="0">
            <a:gsLst>
              <a:gs pos="0">
                <a:srgbClr val="CBD3EC"/>
              </a:gs>
              <a:gs pos="100000">
                <a:srgbClr val="9EB4E6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39639D"/>
            </a:solidFill>
            <a:round/>
          </a:ln>
          <a:effectLst>
            <a:outerShdw dist="25560" dir="540000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3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Види ігор,які використовую у процесі навчання :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285852" y="2571744"/>
            <a:ext cx="7646828" cy="36753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ігри, що передбачають </a:t>
            </a:r>
            <a:r>
              <a:rPr lang="uk-UA" sz="3200" b="1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виконавську </a:t>
            </a:r>
            <a:r>
              <a:rPr lang="uk-UA" sz="3200" b="1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діяльність</a:t>
            </a:r>
            <a:r>
              <a:rPr lang="uk-UA" sz="32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;</a:t>
            </a:r>
            <a:endParaRPr lang="uk-UA" sz="32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ігри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в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яких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діти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виконують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3200" b="1" i="1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відтворювальну</a:t>
            </a:r>
            <a:r>
              <a:rPr lang="ru-RU" sz="3200" b="1" i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3200" b="1" i="1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діяльність</a:t>
            </a:r>
            <a:r>
              <a:rPr lang="uk-UA" sz="32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;</a:t>
            </a:r>
            <a:endParaRPr lang="uk-UA" sz="32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ігри, які містять елементи </a:t>
            </a:r>
            <a:r>
              <a:rPr lang="uk-UA" sz="3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пошукової діяльності.</a:t>
            </a:r>
            <a:endParaRPr lang="uk-UA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 dirty="0">
                <a:solidFill>
                  <a:srgbClr val="2B4A76"/>
                </a:solidFill>
                <a:latin typeface="Monotype Corsiva"/>
                <a:ea typeface="Calibri"/>
              </a:rPr>
              <a:t>Візитна картка</a:t>
            </a:r>
            <a:r>
              <a:t/>
            </a:r>
            <a:br/>
            <a:endParaRPr lang="uk-UA" sz="4400" b="0" strike="noStrike" spc="-1" dirty="0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1435680" y="1447920"/>
            <a:ext cx="7497000" cy="47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600" b="1" i="1" strike="noStrike" spc="-1">
                <a:solidFill>
                  <a:srgbClr val="1FAECD"/>
                </a:solidFill>
                <a:latin typeface="Calibri"/>
                <a:ea typeface="Calibri"/>
              </a:rPr>
              <a:t>Посада: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2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вчитель початкових класів СЗШ №60 Комплексного розвитку дітей “Росток”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600" b="1" i="1" strike="noStrike" spc="-1">
                <a:solidFill>
                  <a:srgbClr val="1FAECD"/>
                </a:solidFill>
                <a:latin typeface="Calibri"/>
                <a:ea typeface="Calibri"/>
              </a:rPr>
              <a:t>Кваліфікаційна категорія: 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2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спеціаліст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600" b="1" i="1" strike="noStrike" spc="-1">
                <a:solidFill>
                  <a:srgbClr val="1FAECD"/>
                </a:solidFill>
                <a:latin typeface="Calibri"/>
                <a:ea typeface="Calibri"/>
              </a:rPr>
              <a:t>Педагогічний стаж: 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2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5 років і 11 місяців </a:t>
            </a: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357290" y="500042"/>
            <a:ext cx="7497000" cy="15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464646"/>
                </a:solidFill>
                <a:ea typeface="DejaVu Sans"/>
              </a:rPr>
              <a:t>На уроках </a:t>
            </a:r>
            <a:r>
              <a:rPr sz="3200"/>
              <a:t/>
            </a:r>
            <a:br>
              <a:rPr sz="3200"/>
            </a:br>
            <a:r>
              <a:rPr lang="ru-RU" sz="3200" b="0" strike="noStrike" spc="-1" dirty="0" err="1">
                <a:solidFill>
                  <a:srgbClr val="464646"/>
                </a:solidFill>
                <a:ea typeface="DejaVu Sans"/>
              </a:rPr>
              <a:t>навчання</a:t>
            </a:r>
            <a:r>
              <a:rPr lang="ru-RU" sz="3200" b="0" strike="noStrike" spc="-1" dirty="0">
                <a:solidFill>
                  <a:srgbClr val="464646"/>
                </a:solidFill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464646"/>
                </a:solidFill>
                <a:ea typeface="DejaVu Sans"/>
              </a:rPr>
              <a:t>грамоти</a:t>
            </a:r>
            <a:r>
              <a:rPr lang="ru-RU" sz="3200" b="0" strike="noStrike" spc="-1" dirty="0">
                <a:solidFill>
                  <a:srgbClr val="464646"/>
                </a:solidFill>
                <a:ea typeface="DejaVu Sans"/>
              </a:rPr>
              <a:t> </a:t>
            </a:r>
            <a:r>
              <a:rPr sz="3200"/>
              <a:t/>
            </a:r>
            <a:br>
              <a:rPr sz="3200"/>
            </a:br>
            <a:r>
              <a:rPr lang="ru-RU" sz="3200" b="0" strike="noStrike" spc="-1" dirty="0" err="1">
                <a:solidFill>
                  <a:srgbClr val="464646"/>
                </a:solidFill>
                <a:ea typeface="DejaVu Sans"/>
              </a:rPr>
              <a:t>використовую</a:t>
            </a:r>
            <a:r>
              <a:rPr lang="ru-RU" sz="3200" b="0" strike="noStrike" spc="-1" dirty="0">
                <a:solidFill>
                  <a:srgbClr val="464646"/>
                </a:solidFill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464646"/>
                </a:solidFill>
                <a:ea typeface="DejaVu Sans"/>
              </a:rPr>
              <a:t>такі</a:t>
            </a:r>
            <a:r>
              <a:rPr lang="ru-RU" sz="3200" b="0" strike="noStrike" spc="-1" dirty="0">
                <a:solidFill>
                  <a:srgbClr val="464646"/>
                </a:solidFill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464646"/>
                </a:solidFill>
                <a:ea typeface="DejaVu Sans"/>
              </a:rPr>
              <a:t>ігри</a:t>
            </a:r>
            <a:endParaRPr lang="uk-UA" sz="3200" b="0" strike="noStrike" spc="-1" dirty="0"/>
          </a:p>
        </p:txBody>
      </p:sp>
      <p:sp>
        <p:nvSpPr>
          <p:cNvPr id="119" name="CustomShape 2"/>
          <p:cNvSpPr/>
          <p:nvPr/>
        </p:nvSpPr>
        <p:spPr>
          <a:xfrm>
            <a:off x="1435680" y="2000160"/>
            <a:ext cx="7497000" cy="42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uk-UA" sz="32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1.«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Розмова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по телефону»</a:t>
            </a:r>
            <a:endParaRPr lang="uk-UA" sz="32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2.«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Продовжи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речення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»</a:t>
            </a:r>
            <a:endParaRPr lang="uk-UA" sz="32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3.«Опиши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малюнок</a:t>
            </a:r>
            <a:r>
              <a:rPr lang="ru-RU" sz="3200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»</a:t>
            </a:r>
            <a:endParaRPr lang="uk-UA" sz="32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4.«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Асоціація</a:t>
            </a:r>
            <a:r>
              <a:rPr lang="ru-RU" sz="3200" spc="-1" dirty="0" smtClean="0">
                <a:solidFill>
                  <a:srgbClr val="000000"/>
                </a:solidFill>
                <a:latin typeface="Gill Sans MT"/>
              </a:rPr>
              <a:t>»</a:t>
            </a:r>
            <a:endParaRPr lang="uk-UA" sz="32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5.«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Гра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мікрофон</a:t>
            </a:r>
            <a:r>
              <a:rPr lang="ru-RU" sz="3200" spc="-1" dirty="0" smtClean="0">
                <a:solidFill>
                  <a:srgbClr val="000000"/>
                </a:solidFill>
                <a:latin typeface="Gill Sans MT"/>
              </a:rPr>
              <a:t> »</a:t>
            </a:r>
            <a:endParaRPr lang="uk-UA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3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Гра “Асоціація” </a:t>
            </a:r>
            <a:r>
              <a:t/>
            </a:r>
            <a:br/>
            <a:endParaRPr lang="uk-UA" sz="4300" b="0" strike="noStrike" spc="-1">
              <a:latin typeface="Arial"/>
            </a:endParaRPr>
          </a:p>
        </p:txBody>
      </p:sp>
      <p:pic>
        <p:nvPicPr>
          <p:cNvPr id="121" name="Рисунок 4" descr="Без названия (1).jpg"/>
          <p:cNvPicPr/>
          <p:nvPr/>
        </p:nvPicPr>
        <p:blipFill>
          <a:blip r:embed="rId2"/>
          <a:stretch/>
        </p:blipFill>
        <p:spPr>
          <a:xfrm>
            <a:off x="500040" y="1285920"/>
            <a:ext cx="3441600" cy="257760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5" descr="img3.jpg"/>
          <p:cNvPicPr/>
          <p:nvPr/>
        </p:nvPicPr>
        <p:blipFill>
          <a:blip r:embed="rId3"/>
          <a:stretch/>
        </p:blipFill>
        <p:spPr>
          <a:xfrm>
            <a:off x="3500280" y="4071960"/>
            <a:ext cx="3499200" cy="2624400"/>
          </a:xfrm>
          <a:prstGeom prst="rect">
            <a:avLst/>
          </a:prstGeom>
          <a:ln w="0">
            <a:noFill/>
          </a:ln>
        </p:spPr>
      </p:pic>
      <p:pic>
        <p:nvPicPr>
          <p:cNvPr id="123" name="Содержимое 7" descr="003.jpg"/>
          <p:cNvPicPr/>
          <p:nvPr/>
        </p:nvPicPr>
        <p:blipFill>
          <a:blip r:embed="rId4"/>
          <a:stretch/>
        </p:blipFill>
        <p:spPr>
          <a:xfrm>
            <a:off x="5572080" y="1446480"/>
            <a:ext cx="3304080" cy="2474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8500" lnSpcReduction="20000"/>
          </a:bodyPr>
          <a:lstStyle/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Гра” Продовжи речення” </a:t>
            </a:r>
            <a:r>
              <a:t/>
            </a:r>
            <a:br/>
            <a:r>
              <a:rPr lang="uk-UA" sz="36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Гра ”Мікрофон</a:t>
            </a:r>
            <a:r>
              <a:rPr lang="uk-UA" sz="43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”</a:t>
            </a:r>
            <a:r>
              <a:t/>
            </a:r>
            <a:br/>
            <a:endParaRPr lang="uk-UA" sz="4300" b="0" strike="noStrike" spc="-1">
              <a:latin typeface="Arial"/>
            </a:endParaRPr>
          </a:p>
        </p:txBody>
      </p:sp>
      <p:pic>
        <p:nvPicPr>
          <p:cNvPr id="125" name="Содержимое 3" descr="unnamed (1).jpg"/>
          <p:cNvPicPr/>
          <p:nvPr/>
        </p:nvPicPr>
        <p:blipFill>
          <a:blip r:embed="rId2"/>
          <a:stretch/>
        </p:blipFill>
        <p:spPr>
          <a:xfrm>
            <a:off x="285840" y="1500120"/>
            <a:ext cx="2713680" cy="203508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5" descr="Без названия (5).jpg"/>
          <p:cNvPicPr/>
          <p:nvPr/>
        </p:nvPicPr>
        <p:blipFill>
          <a:blip r:embed="rId3"/>
          <a:stretch/>
        </p:blipFill>
        <p:spPr>
          <a:xfrm>
            <a:off x="3071880" y="1571760"/>
            <a:ext cx="2797920" cy="209556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4" descr="slide-5.jpg"/>
          <p:cNvPicPr/>
          <p:nvPr/>
        </p:nvPicPr>
        <p:blipFill>
          <a:blip r:embed="rId4" cstate="print"/>
          <a:stretch/>
        </p:blipFill>
        <p:spPr>
          <a:xfrm>
            <a:off x="714240" y="4357800"/>
            <a:ext cx="2574000" cy="192780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7" descr="unnamed.jpg"/>
          <p:cNvPicPr/>
          <p:nvPr/>
        </p:nvPicPr>
        <p:blipFill>
          <a:blip r:embed="rId5"/>
          <a:stretch/>
        </p:blipFill>
        <p:spPr>
          <a:xfrm>
            <a:off x="4357800" y="4143240"/>
            <a:ext cx="3142080" cy="23562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6" descr="img24.jpg"/>
          <p:cNvPicPr/>
          <p:nvPr/>
        </p:nvPicPr>
        <p:blipFill>
          <a:blip r:embed="rId6"/>
          <a:stretch/>
        </p:blipFill>
        <p:spPr>
          <a:xfrm>
            <a:off x="6072120" y="1571760"/>
            <a:ext cx="2903040" cy="217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3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Гра “Скажи навпаки “</a:t>
            </a:r>
            <a:endParaRPr lang="uk-UA" sz="4300" b="0" strike="noStrike" spc="-1">
              <a:latin typeface="Arial"/>
            </a:endParaRPr>
          </a:p>
        </p:txBody>
      </p:sp>
      <p:pic>
        <p:nvPicPr>
          <p:cNvPr id="131" name="Содержимое 3" descr="003.jpg"/>
          <p:cNvPicPr/>
          <p:nvPr/>
        </p:nvPicPr>
        <p:blipFill>
          <a:blip r:embed="rId2" cstate="print"/>
          <a:stretch/>
        </p:blipFill>
        <p:spPr>
          <a:xfrm>
            <a:off x="6645240" y="4286160"/>
            <a:ext cx="2497680" cy="187308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4" descr="004.jpg"/>
          <p:cNvPicPr/>
          <p:nvPr/>
        </p:nvPicPr>
        <p:blipFill>
          <a:blip r:embed="rId3"/>
          <a:stretch/>
        </p:blipFill>
        <p:spPr>
          <a:xfrm>
            <a:off x="6357960" y="2143080"/>
            <a:ext cx="2284920" cy="171324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6" descr="unnamed.jpg"/>
          <p:cNvPicPr/>
          <p:nvPr/>
        </p:nvPicPr>
        <p:blipFill>
          <a:blip r:embed="rId4"/>
          <a:stretch/>
        </p:blipFill>
        <p:spPr>
          <a:xfrm>
            <a:off x="785880" y="1928880"/>
            <a:ext cx="5661360" cy="424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Содержимое 3" descr="7.jpg"/>
          <p:cNvPicPr/>
          <p:nvPr/>
        </p:nvPicPr>
        <p:blipFill>
          <a:blip r:embed="rId2"/>
          <a:stretch/>
        </p:blipFill>
        <p:spPr>
          <a:xfrm>
            <a:off x="214200" y="3429000"/>
            <a:ext cx="3975480" cy="298152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4" descr="img7.jpg"/>
          <p:cNvPicPr/>
          <p:nvPr/>
        </p:nvPicPr>
        <p:blipFill>
          <a:blip r:embed="rId3"/>
          <a:stretch/>
        </p:blipFill>
        <p:spPr>
          <a:xfrm>
            <a:off x="4714920" y="3196800"/>
            <a:ext cx="4428000" cy="332064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5" descr="index.jpg"/>
          <p:cNvPicPr/>
          <p:nvPr/>
        </p:nvPicPr>
        <p:blipFill>
          <a:blip r:embed="rId4"/>
          <a:stretch/>
        </p:blipFill>
        <p:spPr>
          <a:xfrm>
            <a:off x="2928960" y="214200"/>
            <a:ext cx="3713760" cy="3039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500120" y="214290"/>
            <a:ext cx="7497000" cy="15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На уроках </a:t>
            </a:r>
            <a:r>
              <a:t/>
            </a:r>
            <a:br/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Я </a:t>
            </a:r>
            <a:r>
              <a:rPr lang="ru-RU" sz="2800" b="0" strike="noStrike" spc="-1" dirty="0" err="1">
                <a:solidFill>
                  <a:srgbClr val="464646"/>
                </a:solidFill>
                <a:latin typeface="Gill Sans MT"/>
                <a:ea typeface="DejaVu Sans"/>
              </a:rPr>
              <a:t>досліджую</a:t>
            </a:r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</a:t>
            </a:r>
            <a:r>
              <a:rPr lang="ru-RU" sz="2800" b="0" strike="noStrike" spc="-1" dirty="0" err="1">
                <a:solidFill>
                  <a:srgbClr val="464646"/>
                </a:solidFill>
                <a:latin typeface="Gill Sans MT"/>
                <a:ea typeface="DejaVu Sans"/>
              </a:rPr>
              <a:t>світ</a:t>
            </a:r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 </a:t>
            </a:r>
            <a:r>
              <a:t/>
            </a:r>
            <a:br/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рекомендую </a:t>
            </a:r>
            <a:r>
              <a:rPr lang="ru-RU" sz="2800" b="0" strike="noStrike" spc="-1" dirty="0" err="1">
                <a:solidFill>
                  <a:srgbClr val="464646"/>
                </a:solidFill>
                <a:latin typeface="Gill Sans MT"/>
                <a:ea typeface="DejaVu Sans"/>
              </a:rPr>
              <a:t>використовувати</a:t>
            </a:r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</a:t>
            </a:r>
            <a:r>
              <a:rPr lang="ru-RU" sz="2800" b="0" strike="noStrike" spc="-1" dirty="0" err="1">
                <a:solidFill>
                  <a:srgbClr val="464646"/>
                </a:solidFill>
                <a:latin typeface="Gill Sans MT"/>
                <a:ea typeface="DejaVu Sans"/>
              </a:rPr>
              <a:t>наступні</a:t>
            </a:r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</a:t>
            </a:r>
            <a:r>
              <a:rPr lang="ru-RU" sz="2800" b="0" strike="noStrike" spc="-1" dirty="0" err="1">
                <a:solidFill>
                  <a:srgbClr val="464646"/>
                </a:solidFill>
                <a:latin typeface="Gill Sans MT"/>
                <a:ea typeface="DejaVu Sans"/>
              </a:rPr>
              <a:t>вправи</a:t>
            </a:r>
            <a:r>
              <a:rPr lang="ru-RU" sz="28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 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500120" y="3643200"/>
            <a:ext cx="3285000" cy="292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10000"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«Незвичайна ситуація»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«Що росте на городі ?»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«Збережемо природу разом»</a:t>
            </a:r>
            <a:endParaRPr lang="uk-UA" sz="3200" b="0" strike="noStrike" spc="-1">
              <a:latin typeface="Arial"/>
            </a:endParaRPr>
          </a:p>
        </p:txBody>
      </p:sp>
      <p:pic>
        <p:nvPicPr>
          <p:cNvPr id="139" name="Рисунок 4" descr="slide-20.jpg"/>
          <p:cNvPicPr/>
          <p:nvPr/>
        </p:nvPicPr>
        <p:blipFill>
          <a:blip r:embed="rId2" cstate="print"/>
          <a:stretch/>
        </p:blipFill>
        <p:spPr>
          <a:xfrm>
            <a:off x="6000840" y="1713960"/>
            <a:ext cx="2834640" cy="212292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5" descr="scho-roste-na-gorodi-scaled.jpg"/>
          <p:cNvPicPr/>
          <p:nvPr/>
        </p:nvPicPr>
        <p:blipFill>
          <a:blip r:embed="rId3" cstate="print"/>
          <a:stretch/>
        </p:blipFill>
        <p:spPr>
          <a:xfrm>
            <a:off x="5429160" y="4214880"/>
            <a:ext cx="3156480" cy="223128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6" descr="5775f509e14fd4668efae11dd1057a71.jpg"/>
          <p:cNvPicPr/>
          <p:nvPr/>
        </p:nvPicPr>
        <p:blipFill>
          <a:blip r:embed="rId4"/>
          <a:stretch/>
        </p:blipFill>
        <p:spPr>
          <a:xfrm>
            <a:off x="1143000" y="1857240"/>
            <a:ext cx="2684160" cy="185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Гра “Скажи одним словом “</a:t>
            </a:r>
            <a:endParaRPr lang="uk-UA" sz="3200" b="0" strike="noStrike" spc="-1">
              <a:latin typeface="Arial"/>
            </a:endParaRPr>
          </a:p>
        </p:txBody>
      </p:sp>
      <p:pic>
        <p:nvPicPr>
          <p:cNvPr id="143" name="Содержимое 3" descr="обложка.png"/>
          <p:cNvPicPr/>
          <p:nvPr/>
        </p:nvPicPr>
        <p:blipFill>
          <a:blip r:embed="rId2"/>
          <a:stretch/>
        </p:blipFill>
        <p:spPr>
          <a:xfrm>
            <a:off x="2000160" y="1928880"/>
            <a:ext cx="6364080" cy="449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435680" y="274680"/>
            <a:ext cx="749700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1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Гра “Асоціація”</a:t>
            </a:r>
            <a:r>
              <a:t/>
            </a:r>
            <a:br/>
            <a:endParaRPr lang="uk-UA" sz="3100" b="0" strike="noStrike" spc="-1">
              <a:latin typeface="Arial"/>
            </a:endParaRPr>
          </a:p>
        </p:txBody>
      </p:sp>
      <p:pic>
        <p:nvPicPr>
          <p:cNvPr id="145" name="Содержимое 3" descr="Без названия.jpg"/>
          <p:cNvPicPr/>
          <p:nvPr/>
        </p:nvPicPr>
        <p:blipFill>
          <a:blip r:embed="rId2"/>
          <a:stretch/>
        </p:blipFill>
        <p:spPr>
          <a:xfrm>
            <a:off x="5000760" y="3785760"/>
            <a:ext cx="3630960" cy="271944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4" descr="Без названия (2).jpg"/>
          <p:cNvPicPr/>
          <p:nvPr/>
        </p:nvPicPr>
        <p:blipFill>
          <a:blip r:embed="rId3"/>
          <a:srcRect t="36849"/>
          <a:stretch/>
        </p:blipFill>
        <p:spPr>
          <a:xfrm>
            <a:off x="1500120" y="1714320"/>
            <a:ext cx="3713760" cy="175644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5" descr="item_4168.jpg"/>
          <p:cNvPicPr/>
          <p:nvPr/>
        </p:nvPicPr>
        <p:blipFill>
          <a:blip r:embed="rId4"/>
          <a:stretch/>
        </p:blipFill>
        <p:spPr>
          <a:xfrm>
            <a:off x="1071360" y="3857760"/>
            <a:ext cx="3499200" cy="246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071360" y="200016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6000" strike="noStrike" spc="-1" dirty="0">
                <a:solidFill>
                  <a:srgbClr val="5E2D38"/>
                </a:solidFill>
                <a:latin typeface="Monotype Corsiva"/>
                <a:ea typeface="Calibri"/>
              </a:rPr>
              <a:t>Фотоматеріали</a:t>
            </a:r>
            <a:endParaRPr lang="uk-UA" sz="6000" strike="noStrike" spc="-1" dirty="0">
              <a:latin typeface="Arial"/>
            </a:endParaRPr>
          </a:p>
        </p:txBody>
      </p:sp>
      <p:pic>
        <p:nvPicPr>
          <p:cNvPr id="3" name="Рисунок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88" y="3543180"/>
            <a:ext cx="4795518" cy="2081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28596" y="5000636"/>
            <a:ext cx="8504084" cy="1642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500" lnSpcReduction="20000"/>
          </a:bodyPr>
          <a:lstStyle/>
          <a:p>
            <a:pPr marL="365760" indent="-282240" algn="just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    </a:t>
            </a:r>
            <a:r>
              <a:rPr lang="uk-UA" sz="32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У ході організації навчально-виховного процесу намагаюся діяти так, щоб учні не просто запам’ятовували матеріал, який опрацьовується, а запитували, досліджували, творили, розв'язували, заперечували, </a:t>
            </a:r>
            <a:r>
              <a:rPr lang="uk-UA" sz="32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співставляли</a:t>
            </a:r>
            <a:r>
              <a:rPr lang="uk-UA" sz="32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149" name="Рисунок 3" descr="IMG-370133fe85573a72f638668ee4074d49-V.jpg"/>
          <p:cNvPicPr/>
          <p:nvPr/>
        </p:nvPicPr>
        <p:blipFill>
          <a:blip r:embed="rId2" cstate="print"/>
          <a:srcRect l="24327"/>
          <a:stretch/>
        </p:blipFill>
        <p:spPr>
          <a:xfrm>
            <a:off x="213480" y="285840"/>
            <a:ext cx="2499120" cy="247680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4" descr="IMG-923a4b66fd11d6c519ca7fcc79865e0b-V.jpg"/>
          <p:cNvPicPr/>
          <p:nvPr/>
        </p:nvPicPr>
        <p:blipFill>
          <a:blip r:embed="rId3"/>
          <a:srcRect l="13641" t="6055"/>
          <a:stretch/>
        </p:blipFill>
        <p:spPr>
          <a:xfrm>
            <a:off x="5968440" y="285840"/>
            <a:ext cx="3022200" cy="246528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6" descr="IMG_20210209_124310.jpg"/>
          <p:cNvPicPr/>
          <p:nvPr/>
        </p:nvPicPr>
        <p:blipFill>
          <a:blip r:embed="rId4"/>
          <a:stretch/>
        </p:blipFill>
        <p:spPr>
          <a:xfrm>
            <a:off x="2786040" y="428760"/>
            <a:ext cx="3043440" cy="228492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5" descr="IMG-ea08e7b49eef9b39c3c43a21915bb50a-V.jpg"/>
          <p:cNvPicPr/>
          <p:nvPr/>
        </p:nvPicPr>
        <p:blipFill>
          <a:blip r:embed="rId5"/>
          <a:stretch/>
        </p:blipFill>
        <p:spPr>
          <a:xfrm>
            <a:off x="3000240" y="2786040"/>
            <a:ext cx="2951640" cy="221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214280" y="21420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2B4A76"/>
                </a:solidFill>
                <a:latin typeface="Monotype Corsiva"/>
                <a:ea typeface="Calibri"/>
              </a:rPr>
              <a:t>Освіта:</a:t>
            </a:r>
            <a:r>
              <a:rPr lang="uk-UA" sz="4400" b="0" strike="noStrike" spc="-1">
                <a:solidFill>
                  <a:srgbClr val="000000"/>
                </a:solidFill>
                <a:latin typeface="Monotype Corsiva"/>
                <a:ea typeface="Calibri"/>
              </a:rPr>
              <a:t>вища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857224" y="1214422"/>
            <a:ext cx="8142056" cy="48641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"/>
            </a:pPr>
            <a:r>
              <a:rPr lang="uk-UA" sz="2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Київський університет імені Бориса Грінченка  2014 рік </a:t>
            </a:r>
            <a:endParaRPr lang="uk-UA" sz="24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"/>
            </a:pPr>
            <a:r>
              <a:rPr lang="uk-UA" sz="2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Диплом спеціаліста</a:t>
            </a:r>
            <a:endParaRPr lang="uk-UA" sz="24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"/>
            </a:pPr>
            <a:r>
              <a:rPr lang="uk-UA" sz="2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Спеціальність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“Початкова</a:t>
            </a:r>
            <a:r>
              <a:rPr lang="uk-UA" sz="2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Освіта”</a:t>
            </a:r>
            <a:endParaRPr lang="uk-UA" sz="2400" b="0" strike="noStrike" spc="-1" dirty="0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"/>
            </a:pPr>
            <a:r>
              <a:rPr lang="uk-UA" sz="2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Кваліфікація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“Організатор</a:t>
            </a:r>
            <a:r>
              <a:rPr lang="uk-UA" sz="2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початкової освіти ,вчитель початкової школи . 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59" name="Рисунок 3" descr="IMG_20210225_153317.jpg"/>
          <p:cNvPicPr/>
          <p:nvPr/>
        </p:nvPicPr>
        <p:blipFill>
          <a:blip r:embed="rId2"/>
          <a:stretch/>
        </p:blipFill>
        <p:spPr>
          <a:xfrm>
            <a:off x="1260000" y="4140000"/>
            <a:ext cx="3326760" cy="249768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4" descr="IMG_20210225_153321.jpg"/>
          <p:cNvPicPr/>
          <p:nvPr/>
        </p:nvPicPr>
        <p:blipFill>
          <a:blip r:embed="rId3"/>
          <a:stretch/>
        </p:blipFill>
        <p:spPr>
          <a:xfrm>
            <a:off x="5220000" y="4106880"/>
            <a:ext cx="3399480" cy="255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Содержимое 3" descr="IMG-007dbe077c857f4004c3f5d856abbaa1-V.jpg"/>
          <p:cNvPicPr/>
          <p:nvPr/>
        </p:nvPicPr>
        <p:blipFill>
          <a:blip r:embed="rId2" cstate="print"/>
          <a:stretch/>
        </p:blipFill>
        <p:spPr>
          <a:xfrm>
            <a:off x="214282" y="4286256"/>
            <a:ext cx="3240000" cy="2429640"/>
          </a:xfrm>
          <a:prstGeom prst="rect">
            <a:avLst/>
          </a:prstGeom>
          <a:ln w="0">
            <a:noFill/>
          </a:ln>
        </p:spPr>
      </p:pic>
      <p:pic>
        <p:nvPicPr>
          <p:cNvPr id="156" name="Рисунок 7" descr="IMG-8891080a7a999ab91d0caf16b307315c-V.jpg"/>
          <p:cNvPicPr/>
          <p:nvPr/>
        </p:nvPicPr>
        <p:blipFill>
          <a:blip r:embed="rId3" cstate="print"/>
          <a:stretch/>
        </p:blipFill>
        <p:spPr>
          <a:xfrm>
            <a:off x="3357554" y="2643182"/>
            <a:ext cx="2786082" cy="1890764"/>
          </a:xfrm>
          <a:prstGeom prst="rect">
            <a:avLst/>
          </a:prstGeom>
          <a:ln w="0"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1357290" y="285728"/>
            <a:ext cx="9499950" cy="12144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3"/>
          <p:cNvSpPr/>
          <p:nvPr/>
        </p:nvSpPr>
        <p:spPr>
          <a:xfrm>
            <a:off x="357120" y="1500175"/>
            <a:ext cx="857160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У природі все </a:t>
            </a:r>
            <a:r>
              <a:rPr lang="uk-UA" sz="2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пов’язане . </a:t>
            </a:r>
            <a:r>
              <a:rPr lang="uk-UA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Чи всі тварини і рослини потрібні на </a:t>
            </a:r>
            <a:r>
              <a:rPr lang="uk-UA" sz="2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Землі? </a:t>
            </a:r>
            <a:r>
              <a:rPr lang="uk-UA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Припускаємо </a:t>
            </a:r>
            <a:r>
              <a:rPr lang="uk-UA" sz="2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– сперечаємось </a:t>
            </a:r>
            <a:r>
              <a:rPr lang="uk-UA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uk-UA" sz="2800" b="0" strike="noStrike" spc="-1" dirty="0">
              <a:latin typeface="Arial"/>
            </a:endParaRPr>
          </a:p>
        </p:txBody>
      </p:sp>
      <p:pic>
        <p:nvPicPr>
          <p:cNvPr id="159" name="Рисунок 158"/>
          <p:cNvPicPr/>
          <p:nvPr/>
        </p:nvPicPr>
        <p:blipFill>
          <a:blip r:embed="rId4" cstate="print"/>
          <a:stretch/>
        </p:blipFill>
        <p:spPr>
          <a:xfrm>
            <a:off x="6023160" y="4286256"/>
            <a:ext cx="3120840" cy="2340360"/>
          </a:xfrm>
          <a:prstGeom prst="rect">
            <a:avLst/>
          </a:prstGeom>
          <a:ln w="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71538" y="357166"/>
            <a:ext cx="728667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Проведення заняття з інтегрованого курсу “ Я досліджую світ </a:t>
            </a:r>
            <a:r>
              <a:rPr lang="uk-UA" dirty="0" smtClean="0"/>
              <a:t>” 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14282" y="214290"/>
            <a:ext cx="8643998" cy="19288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sz="2800" b="0" strike="noStrike" spc="-1" dirty="0" smtClean="0">
                <a:latin typeface="Arial"/>
              </a:rPr>
              <a:t>    </a:t>
            </a:r>
            <a:r>
              <a:rPr lang="uk-UA" sz="2400" b="0" strike="noStrike" spc="-1" dirty="0" smtClean="0">
                <a:latin typeface="Arial"/>
              </a:rPr>
              <a:t>Діяльнісний підхід при плануванні уроків - це складна багатоступінчаста діяльність для здійснення логічно послідовних </a:t>
            </a:r>
            <a:r>
              <a:rPr lang="uk-UA" sz="2400" b="0" strike="noStrike" spc="-1" dirty="0" smtClean="0">
                <a:latin typeface="Arial"/>
              </a:rPr>
              <a:t>дій, </a:t>
            </a:r>
            <a:r>
              <a:rPr lang="uk-UA" sz="2400" b="0" strike="noStrike" spc="-1" dirty="0" smtClean="0">
                <a:latin typeface="Arial"/>
              </a:rPr>
              <a:t>що включають розробку моделі цілісного педагогічного процесу, спрямованого на досягнення мети навчання.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161" name="Рисунок 160"/>
          <p:cNvPicPr/>
          <p:nvPr/>
        </p:nvPicPr>
        <p:blipFill>
          <a:blip r:embed="rId2" cstate="print"/>
          <a:stretch/>
        </p:blipFill>
        <p:spPr>
          <a:xfrm>
            <a:off x="214282" y="2214554"/>
            <a:ext cx="2886120" cy="215928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161"/>
          <p:cNvPicPr/>
          <p:nvPr/>
        </p:nvPicPr>
        <p:blipFill>
          <a:blip r:embed="rId3" cstate="print"/>
          <a:stretch/>
        </p:blipFill>
        <p:spPr>
          <a:xfrm>
            <a:off x="3428992" y="2285992"/>
            <a:ext cx="2700000" cy="202464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162"/>
          <p:cNvPicPr/>
          <p:nvPr/>
        </p:nvPicPr>
        <p:blipFill>
          <a:blip r:embed="rId4" cstate="print"/>
          <a:stretch/>
        </p:blipFill>
        <p:spPr>
          <a:xfrm>
            <a:off x="285720" y="4643446"/>
            <a:ext cx="2639160" cy="197928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163"/>
          <p:cNvPicPr/>
          <p:nvPr/>
        </p:nvPicPr>
        <p:blipFill>
          <a:blip r:embed="rId5" cstate="print"/>
          <a:stretch/>
        </p:blipFill>
        <p:spPr>
          <a:xfrm>
            <a:off x="3214678" y="4643446"/>
            <a:ext cx="2640240" cy="1980000"/>
          </a:xfrm>
          <a:prstGeom prst="rect">
            <a:avLst/>
          </a:prstGeom>
          <a:ln w="0">
            <a:noFill/>
          </a:ln>
        </p:spPr>
      </p:pic>
      <p:pic>
        <p:nvPicPr>
          <p:cNvPr id="165" name="Рисунок 164"/>
          <p:cNvPicPr/>
          <p:nvPr/>
        </p:nvPicPr>
        <p:blipFill>
          <a:blip r:embed="rId6" cstate="print"/>
          <a:stretch/>
        </p:blipFill>
        <p:spPr>
          <a:xfrm>
            <a:off x="6286512" y="4643446"/>
            <a:ext cx="2585160" cy="193392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65"/>
          <p:cNvPicPr/>
          <p:nvPr/>
        </p:nvPicPr>
        <p:blipFill>
          <a:blip r:embed="rId7" cstate="print"/>
          <a:stretch/>
        </p:blipFill>
        <p:spPr>
          <a:xfrm>
            <a:off x="6286512" y="2285992"/>
            <a:ext cx="2640600" cy="190892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14200" y="357120"/>
            <a:ext cx="8718480" cy="1284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8500"/>
          </a:bodyPr>
          <a:lstStyle/>
          <a:p>
            <a:pPr algn="ctr">
              <a:lnSpc>
                <a:spcPct val="100000"/>
              </a:lnSpc>
            </a:pPr>
            <a:r>
              <a:rPr lang="uk-UA" sz="43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Захоплююча  ігрова діяльність </a:t>
            </a:r>
            <a:r>
              <a:t/>
            </a:r>
            <a:br/>
            <a:r>
              <a:rPr lang="uk-UA" sz="43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під час заняття з </a:t>
            </a:r>
            <a:r>
              <a:rPr lang="en-US" sz="4300" spc="-1" dirty="0" smtClean="0">
                <a:solidFill>
                  <a:srgbClr val="464646"/>
                </a:solidFill>
                <a:latin typeface="Gill Sans MT"/>
                <a:ea typeface="DejaVu Sans"/>
              </a:rPr>
              <a:t>Lego</a:t>
            </a:r>
            <a:r>
              <a:rPr lang="uk-UA" sz="4300" b="0" strike="noStrike" spc="-1" dirty="0" smtClean="0">
                <a:solidFill>
                  <a:srgbClr val="464646"/>
                </a:solidFill>
                <a:latin typeface="Gill Sans MT"/>
                <a:ea typeface="DejaVu Sans"/>
              </a:rPr>
              <a:t> </a:t>
            </a:r>
            <a:r>
              <a:rPr lang="uk-UA" sz="4300" b="0" strike="noStrike" spc="-1" dirty="0">
                <a:solidFill>
                  <a:srgbClr val="464646"/>
                </a:solidFill>
                <a:latin typeface="Gill Sans MT"/>
                <a:ea typeface="DejaVu Sans"/>
              </a:rPr>
              <a:t>- конструювання</a:t>
            </a:r>
            <a:endParaRPr lang="uk-UA" sz="4300" b="0" strike="noStrike" spc="-1" dirty="0">
              <a:latin typeface="Arial"/>
            </a:endParaRPr>
          </a:p>
        </p:txBody>
      </p:sp>
      <p:pic>
        <p:nvPicPr>
          <p:cNvPr id="168" name="Содержимое 3" descr="IMG_20201210_131312.jpg"/>
          <p:cNvPicPr/>
          <p:nvPr/>
        </p:nvPicPr>
        <p:blipFill>
          <a:blip r:embed="rId2"/>
          <a:stretch/>
        </p:blipFill>
        <p:spPr>
          <a:xfrm>
            <a:off x="571320" y="1857240"/>
            <a:ext cx="1994400" cy="265644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4" descr="IMG_20201105_131858.jpg"/>
          <p:cNvPicPr/>
          <p:nvPr/>
        </p:nvPicPr>
        <p:blipFill>
          <a:blip r:embed="rId3" cstate="print"/>
          <a:stretch/>
        </p:blipFill>
        <p:spPr>
          <a:xfrm>
            <a:off x="3429000" y="1785960"/>
            <a:ext cx="2472480" cy="185616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5" descr="IMG_20210208_115521.jpg"/>
          <p:cNvPicPr/>
          <p:nvPr/>
        </p:nvPicPr>
        <p:blipFill>
          <a:blip r:embed="rId4" cstate="print"/>
          <a:stretch/>
        </p:blipFill>
        <p:spPr>
          <a:xfrm rot="5400000">
            <a:off x="6075000" y="1927440"/>
            <a:ext cx="2854080" cy="214272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6" descr="IMG_20201201_131347.jpg"/>
          <p:cNvPicPr/>
          <p:nvPr/>
        </p:nvPicPr>
        <p:blipFill>
          <a:blip r:embed="rId5"/>
          <a:srcRect l="7191" t="8103" r="2813"/>
          <a:stretch/>
        </p:blipFill>
        <p:spPr>
          <a:xfrm>
            <a:off x="2714760" y="3929040"/>
            <a:ext cx="2047680" cy="2784960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7" descr="IMG_20210209_124310.jpg"/>
          <p:cNvPicPr/>
          <p:nvPr/>
        </p:nvPicPr>
        <p:blipFill>
          <a:blip r:embed="rId6" cstate="print"/>
          <a:stretch/>
        </p:blipFill>
        <p:spPr>
          <a:xfrm>
            <a:off x="5857920" y="4500720"/>
            <a:ext cx="2853360" cy="214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285840"/>
            <a:ext cx="9142920" cy="142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uk-UA" sz="1800" b="0" strike="noStrike" spc="-1">
              <a:latin typeface="Arial"/>
            </a:endParaRPr>
          </a:p>
        </p:txBody>
      </p:sp>
      <p:pic>
        <p:nvPicPr>
          <p:cNvPr id="174" name="Рисунок 3" descr="IMG-7f87fc6a501bf0dd3e82b2e0ec8d86d9-V (1).jpg"/>
          <p:cNvPicPr/>
          <p:nvPr/>
        </p:nvPicPr>
        <p:blipFill>
          <a:blip r:embed="rId2" cstate="print"/>
          <a:stretch/>
        </p:blipFill>
        <p:spPr>
          <a:xfrm>
            <a:off x="977400" y="2571840"/>
            <a:ext cx="2587680" cy="193536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4" descr="IMG-33617b2cdbc61fd41030842da6337054-V.jpg"/>
          <p:cNvPicPr/>
          <p:nvPr/>
        </p:nvPicPr>
        <p:blipFill>
          <a:blip r:embed="rId3"/>
          <a:stretch/>
        </p:blipFill>
        <p:spPr>
          <a:xfrm>
            <a:off x="4429080" y="3758040"/>
            <a:ext cx="4142160" cy="309888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7" descr="IMG-ec103d7df4321875d54b3499fa7f9132-V.jpg"/>
          <p:cNvPicPr/>
          <p:nvPr/>
        </p:nvPicPr>
        <p:blipFill>
          <a:blip r:embed="rId4"/>
          <a:stretch/>
        </p:blipFill>
        <p:spPr>
          <a:xfrm>
            <a:off x="977400" y="4857840"/>
            <a:ext cx="2672640" cy="199908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5" descr="IMG-a21ba36c3e4ecab86a9871de00ab86de-V(1).jpg"/>
          <p:cNvPicPr/>
          <p:nvPr/>
        </p:nvPicPr>
        <p:blipFill>
          <a:blip r:embed="rId5" cstate="print"/>
          <a:stretch/>
        </p:blipFill>
        <p:spPr>
          <a:xfrm>
            <a:off x="4500720" y="311040"/>
            <a:ext cx="4070880" cy="304524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6" descr="IMG_20210208_125040.jpg"/>
          <p:cNvPicPr/>
          <p:nvPr/>
        </p:nvPicPr>
        <p:blipFill>
          <a:blip r:embed="rId6"/>
          <a:stretch/>
        </p:blipFill>
        <p:spPr>
          <a:xfrm>
            <a:off x="928800" y="285840"/>
            <a:ext cx="2663280" cy="199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85720" y="214290"/>
            <a:ext cx="8729760" cy="12144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sz="12800" dirty="0">
                <a:latin typeface="+mj-lt"/>
              </a:rPr>
              <a:t/>
            </a:r>
            <a:br>
              <a:rPr sz="12800" dirty="0">
                <a:latin typeface="+mj-lt"/>
              </a:rPr>
            </a:br>
            <a:r>
              <a:rPr lang="uk-UA" sz="14400" b="0" strike="noStrike" spc="-1" dirty="0">
                <a:solidFill>
                  <a:srgbClr val="464646"/>
                </a:solidFill>
                <a:ea typeface="DejaVu Sans"/>
              </a:rPr>
              <a:t>Гурток </a:t>
            </a:r>
            <a:r>
              <a:rPr lang="uk-UA" sz="14400" spc="-1" dirty="0" smtClean="0">
                <a:solidFill>
                  <a:srgbClr val="464646"/>
                </a:solidFill>
                <a:ea typeface="DejaVu Sans"/>
              </a:rPr>
              <a:t>з</a:t>
            </a:r>
            <a:r>
              <a:rPr lang="en-US" sz="14400" spc="-1" dirty="0" smtClean="0">
                <a:solidFill>
                  <a:srgbClr val="464646"/>
                </a:solidFill>
                <a:ea typeface="DejaVu Sans"/>
              </a:rPr>
              <a:t> </a:t>
            </a:r>
            <a:r>
              <a:rPr lang="en-US" sz="14400" spc="-1" dirty="0" smtClean="0">
                <a:solidFill>
                  <a:srgbClr val="464646"/>
                </a:solidFill>
              </a:rPr>
              <a:t>Lego</a:t>
            </a:r>
            <a:r>
              <a:rPr lang="uk-UA" sz="14400" b="0" strike="noStrike" spc="-1" dirty="0" smtClean="0">
                <a:solidFill>
                  <a:srgbClr val="464646"/>
                </a:solidFill>
                <a:ea typeface="DejaVu Sans"/>
              </a:rPr>
              <a:t> </a:t>
            </a:r>
            <a:r>
              <a:rPr lang="uk-UA" sz="14400" b="0" strike="noStrike" spc="-1" dirty="0">
                <a:solidFill>
                  <a:srgbClr val="464646"/>
                </a:solidFill>
                <a:ea typeface="DejaVu Sans"/>
              </a:rPr>
              <a:t>конструювання </a:t>
            </a:r>
            <a:r>
              <a:rPr lang="uk-UA" sz="14400" b="0" strike="noStrike" spc="-1" dirty="0" smtClean="0">
                <a:solidFill>
                  <a:srgbClr val="464646"/>
                </a:solidFill>
                <a:ea typeface="DejaVu Sans"/>
              </a:rPr>
              <a:t>розвиває  </a:t>
            </a:r>
            <a:r>
              <a:rPr sz="14400" dirty="0"/>
              <a:t/>
            </a:r>
            <a:br>
              <a:rPr sz="14400" dirty="0"/>
            </a:br>
            <a:r>
              <a:rPr lang="uk-UA" sz="14400" b="0" strike="noStrike" spc="-1" dirty="0">
                <a:solidFill>
                  <a:srgbClr val="464646"/>
                </a:solidFill>
                <a:ea typeface="DejaVu Sans"/>
              </a:rPr>
              <a:t>такі </a:t>
            </a:r>
            <a:r>
              <a:rPr lang="uk-UA" sz="14400" b="0" strike="noStrike" spc="-1" dirty="0" smtClean="0">
                <a:solidFill>
                  <a:srgbClr val="464646"/>
                </a:solidFill>
                <a:ea typeface="DejaVu Sans"/>
              </a:rPr>
              <a:t>компетенції:</a:t>
            </a:r>
            <a:r>
              <a:rPr sz="14400" dirty="0"/>
              <a:t/>
            </a:r>
            <a:br>
              <a:rPr sz="14400" dirty="0"/>
            </a:br>
            <a:r>
              <a:rPr sz="14400" dirty="0"/>
              <a:t/>
            </a:r>
            <a:br>
              <a:rPr sz="14400" dirty="0"/>
            </a:br>
            <a:r>
              <a:rPr lang="uk-UA" sz="14400" b="0" strike="noStrike" spc="-1" dirty="0">
                <a:solidFill>
                  <a:srgbClr val="464646"/>
                </a:solidFill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endParaRPr lang="uk-UA" sz="4300" b="0" strike="noStrike" spc="-1" dirty="0">
              <a:latin typeface="Arial"/>
            </a:endParaRPr>
          </a:p>
        </p:txBody>
      </p:sp>
      <p:pic>
        <p:nvPicPr>
          <p:cNvPr id="180" name="Содержимое 3" descr="IMG_20201208_133141.jpg"/>
          <p:cNvPicPr/>
          <p:nvPr/>
        </p:nvPicPr>
        <p:blipFill>
          <a:blip r:embed="rId2"/>
          <a:stretch/>
        </p:blipFill>
        <p:spPr>
          <a:xfrm>
            <a:off x="5572132" y="1571612"/>
            <a:ext cx="3114000" cy="233784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4" descr="IMG_20201201_131347.jpg"/>
          <p:cNvPicPr/>
          <p:nvPr/>
        </p:nvPicPr>
        <p:blipFill>
          <a:blip r:embed="rId3" cstate="print"/>
          <a:stretch/>
        </p:blipFill>
        <p:spPr>
          <a:xfrm>
            <a:off x="1214280" y="4000680"/>
            <a:ext cx="1929960" cy="2570760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5" descr="IMG_20210215_124729.jpg"/>
          <p:cNvPicPr/>
          <p:nvPr/>
        </p:nvPicPr>
        <p:blipFill>
          <a:blip r:embed="rId4"/>
          <a:stretch/>
        </p:blipFill>
        <p:spPr>
          <a:xfrm rot="5400000">
            <a:off x="3398760" y="4293720"/>
            <a:ext cx="2543400" cy="190944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928662" y="1500174"/>
            <a:ext cx="3857652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- </a:t>
            </a:r>
            <a:r>
              <a:rPr lang="uk-UA" sz="3600" spc="-1" dirty="0" smtClean="0">
                <a:solidFill>
                  <a:srgbClr val="000000"/>
                </a:solidFill>
                <a:latin typeface="+mj-lt"/>
                <a:ea typeface="DejaVu Sans"/>
              </a:rPr>
              <a:t>к</a:t>
            </a:r>
            <a:r>
              <a:rPr lang="uk-UA" sz="36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омунікативну </a:t>
            </a:r>
            <a:r>
              <a:rPr sz="3600">
                <a:latin typeface="+mj-lt"/>
              </a:rPr>
              <a:t/>
            </a:r>
            <a:br>
              <a:rPr sz="3600">
                <a:latin typeface="+mj-lt"/>
              </a:rPr>
            </a:br>
            <a:r>
              <a:rPr lang="en-US" sz="3600" dirty="0" smtClean="0">
                <a:latin typeface="+mj-lt"/>
              </a:rPr>
              <a:t>- </a:t>
            </a:r>
            <a:r>
              <a:rPr lang="uk-UA" sz="3600" spc="-1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uk-UA" sz="36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ультурну</a:t>
            </a:r>
            <a:r>
              <a:rPr sz="3600">
                <a:latin typeface="+mj-lt"/>
              </a:rPr>
              <a:t/>
            </a:r>
            <a:br>
              <a:rPr sz="3600">
                <a:latin typeface="+mj-lt"/>
              </a:rPr>
            </a:br>
            <a:r>
              <a:rPr lang="en-US" sz="3600" dirty="0" smtClean="0">
                <a:latin typeface="+mj-lt"/>
              </a:rPr>
              <a:t>- </a:t>
            </a:r>
            <a:r>
              <a:rPr lang="uk-UA" sz="3600" spc="-1" dirty="0" smtClean="0">
                <a:solidFill>
                  <a:srgbClr val="000000"/>
                </a:solidFill>
                <a:latin typeface="+mj-lt"/>
              </a:rPr>
              <a:t>і</a:t>
            </a:r>
            <a:r>
              <a:rPr lang="uk-UA" sz="36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нформаційну </a:t>
            </a:r>
            <a:endParaRPr lang="uk-UA" sz="3600" b="0" strike="noStrike" spc="-1" dirty="0">
              <a:latin typeface="+mj-lt"/>
            </a:endParaRPr>
          </a:p>
        </p:txBody>
      </p:sp>
      <p:pic>
        <p:nvPicPr>
          <p:cNvPr id="184" name="Рисунок 7" descr="IMG_20210216_133217.jpg"/>
          <p:cNvPicPr/>
          <p:nvPr/>
        </p:nvPicPr>
        <p:blipFill>
          <a:blip r:embed="rId5"/>
          <a:stretch/>
        </p:blipFill>
        <p:spPr>
          <a:xfrm rot="5400000">
            <a:off x="6018120" y="4269600"/>
            <a:ext cx="2733840" cy="205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Содержимое 3" descr="IMG-092cd2266181ea5c5b00b5e39aa3573d-V.jpg"/>
          <p:cNvPicPr/>
          <p:nvPr/>
        </p:nvPicPr>
        <p:blipFill>
          <a:blip r:embed="rId2"/>
          <a:srcRect l="16707" r="3145"/>
          <a:stretch/>
        </p:blipFill>
        <p:spPr>
          <a:xfrm>
            <a:off x="1071360" y="214200"/>
            <a:ext cx="3162600" cy="2951640"/>
          </a:xfrm>
          <a:prstGeom prst="rect">
            <a:avLst/>
          </a:prstGeom>
          <a:ln w="0">
            <a:noFill/>
          </a:ln>
        </p:spPr>
      </p:pic>
      <p:pic>
        <p:nvPicPr>
          <p:cNvPr id="186" name="Рисунок 4" descr="IMG_20210209_132425.jpg"/>
          <p:cNvPicPr/>
          <p:nvPr/>
        </p:nvPicPr>
        <p:blipFill>
          <a:blip r:embed="rId3"/>
          <a:srcRect l="9333" t="5565" b="9943"/>
          <a:stretch/>
        </p:blipFill>
        <p:spPr>
          <a:xfrm rot="5400000">
            <a:off x="6012720" y="774000"/>
            <a:ext cx="3256200" cy="227772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6" descr="IMG_20210209_132353.jpg"/>
          <p:cNvPicPr/>
          <p:nvPr/>
        </p:nvPicPr>
        <p:blipFill>
          <a:blip r:embed="rId4"/>
          <a:srcRect l="2289" t="-3698" r="-3049" b="6102"/>
          <a:stretch/>
        </p:blipFill>
        <p:spPr>
          <a:xfrm rot="5400000">
            <a:off x="3103920" y="3888720"/>
            <a:ext cx="3436920" cy="249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322280" y="297360"/>
            <a:ext cx="7497000" cy="1141920"/>
          </a:xfrm>
          <a:prstGeom prst="rect">
            <a:avLst/>
          </a:prstGeom>
          <a:solidFill>
            <a:schemeClr val="bg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Робота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з</a:t>
            </a:r>
            <a:r>
              <a:rPr lang="ru-RU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батьками </a:t>
            </a:r>
            <a:endParaRPr lang="uk-UA" sz="2400" b="1" strike="noStrike" spc="-1" dirty="0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42910" y="1439640"/>
            <a:ext cx="8176730" cy="46325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sz="2400" strike="noStrike" spc="-1" dirty="0">
                <a:latin typeface="Arial"/>
              </a:rPr>
              <a:t>   </a:t>
            </a:r>
            <a:r>
              <a:rPr lang="uk-UA" sz="2400" strike="noStrike" spc="-1" dirty="0" smtClean="0">
                <a:latin typeface="Arial"/>
              </a:rPr>
              <a:t> Форми </a:t>
            </a:r>
            <a:r>
              <a:rPr lang="uk-UA" sz="2400" strike="noStrike" spc="-1" dirty="0">
                <a:latin typeface="Arial"/>
              </a:rPr>
              <a:t>та методи роботи з батьками повинні бути спрямовані на підвищення педагогічної культури батьків, на зміцнення взаємодії школи та родини, на поси­лення їхнього виховного потенціалу.</a:t>
            </a:r>
          </a:p>
          <a:p>
            <a:pPr>
              <a:lnSpc>
                <a:spcPct val="100000"/>
              </a:lnSpc>
            </a:pPr>
            <a:r>
              <a:rPr lang="uk-UA" sz="1800" b="1" strike="noStrike" spc="-1" dirty="0">
                <a:latin typeface="Arial"/>
              </a:rPr>
              <a:t>                            </a:t>
            </a:r>
            <a:endParaRPr lang="en-US" sz="1800" b="1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pc="-1" dirty="0">
                <a:latin typeface="Arial"/>
              </a:rPr>
              <a:t> </a:t>
            </a:r>
            <a:r>
              <a:rPr lang="en-US" sz="2400" b="1" spc="-1" dirty="0" smtClean="0">
                <a:latin typeface="Arial"/>
              </a:rPr>
              <a:t>                           </a:t>
            </a:r>
            <a:r>
              <a:rPr lang="uk-UA" sz="2400" b="1" strike="noStrike" spc="-1" dirty="0" smtClean="0">
                <a:latin typeface="Arial"/>
              </a:rPr>
              <a:t>  </a:t>
            </a:r>
            <a:r>
              <a:rPr lang="uk-UA" sz="2400" b="1" strike="noStrike" spc="-1" dirty="0">
                <a:latin typeface="Arial"/>
              </a:rPr>
              <a:t>Форми роботи з батьками </a:t>
            </a:r>
            <a:r>
              <a:rPr lang="uk-UA" sz="2400" b="1" strike="noStrike" spc="-1" dirty="0" smtClean="0">
                <a:latin typeface="Arial"/>
              </a:rPr>
              <a:t>:</a:t>
            </a:r>
            <a:endParaRPr lang="uk-UA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trike="noStrike" spc="-1" dirty="0" smtClean="0">
                <a:latin typeface="Arial"/>
              </a:rPr>
              <a:t>- </a:t>
            </a:r>
            <a:r>
              <a:rPr lang="uk-UA" sz="2400" spc="-1" dirty="0" smtClean="0">
                <a:latin typeface="Arial"/>
              </a:rPr>
              <a:t>к</a:t>
            </a:r>
            <a:r>
              <a:rPr lang="uk-UA" sz="2400" strike="noStrike" spc="-1" dirty="0" smtClean="0">
                <a:latin typeface="Arial"/>
              </a:rPr>
              <a:t>ласні </a:t>
            </a:r>
            <a:r>
              <a:rPr lang="uk-UA" sz="2400" strike="noStrike" spc="-1" dirty="0">
                <a:latin typeface="Arial"/>
              </a:rPr>
              <a:t>батьківські </a:t>
            </a:r>
            <a:r>
              <a:rPr lang="uk-UA" sz="2400" strike="noStrike" spc="-1" dirty="0" smtClean="0">
                <a:latin typeface="Arial"/>
              </a:rPr>
              <a:t>зустрічі;</a:t>
            </a:r>
            <a:endParaRPr lang="uk-UA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trike="noStrike" spc="-1" dirty="0" smtClean="0">
                <a:latin typeface="Arial"/>
              </a:rPr>
              <a:t>- </a:t>
            </a:r>
            <a:r>
              <a:rPr lang="uk-UA" sz="2400" spc="-1" dirty="0" smtClean="0">
                <a:latin typeface="Arial"/>
              </a:rPr>
              <a:t>і</a:t>
            </a:r>
            <a:r>
              <a:rPr lang="uk-UA" sz="2400" strike="noStrike" spc="-1" dirty="0" smtClean="0">
                <a:latin typeface="Arial"/>
              </a:rPr>
              <a:t>ндивідуальні </a:t>
            </a:r>
            <a:r>
              <a:rPr lang="uk-UA" sz="2400" strike="noStrike" spc="-1" dirty="0">
                <a:latin typeface="Arial"/>
              </a:rPr>
              <a:t>бесіди з </a:t>
            </a:r>
            <a:r>
              <a:rPr lang="uk-UA" sz="2400" strike="noStrike" spc="-1" dirty="0" smtClean="0">
                <a:latin typeface="Arial"/>
              </a:rPr>
              <a:t>батьками;</a:t>
            </a:r>
            <a:endParaRPr lang="uk-UA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trike="noStrike" spc="-1" dirty="0" smtClean="0">
                <a:latin typeface="Arial"/>
              </a:rPr>
              <a:t>- </a:t>
            </a:r>
            <a:r>
              <a:rPr lang="uk-UA" sz="2400" spc="-1" dirty="0" smtClean="0">
                <a:latin typeface="Arial"/>
              </a:rPr>
              <a:t>р</a:t>
            </a:r>
            <a:r>
              <a:rPr lang="uk-UA" sz="2400" strike="noStrike" spc="-1" dirty="0" smtClean="0">
                <a:latin typeface="Arial"/>
              </a:rPr>
              <a:t>обота </a:t>
            </a:r>
            <a:r>
              <a:rPr lang="uk-UA" sz="2400" strike="noStrike" spc="-1" dirty="0">
                <a:latin typeface="Arial"/>
              </a:rPr>
              <a:t>з групами </a:t>
            </a:r>
            <a:r>
              <a:rPr lang="uk-UA" sz="2400" strike="noStrike" spc="-1" dirty="0" smtClean="0">
                <a:latin typeface="Arial"/>
              </a:rPr>
              <a:t>батьків;</a:t>
            </a:r>
            <a:endParaRPr lang="uk-UA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trike="noStrike" spc="-1" dirty="0" smtClean="0">
                <a:latin typeface="Arial"/>
              </a:rPr>
              <a:t>- </a:t>
            </a:r>
            <a:r>
              <a:rPr lang="uk-UA" sz="2400" spc="-1" dirty="0" smtClean="0">
                <a:latin typeface="Arial"/>
              </a:rPr>
              <a:t>консультація</a:t>
            </a:r>
            <a:r>
              <a:rPr lang="uk-UA" sz="2400" strike="noStrike" spc="-1" dirty="0" smtClean="0">
                <a:latin typeface="Arial"/>
              </a:rPr>
              <a:t> </a:t>
            </a:r>
            <a:r>
              <a:rPr lang="uk-UA" sz="2400" strike="noStrike" spc="-1" dirty="0">
                <a:latin typeface="Arial"/>
              </a:rPr>
              <a:t>батьків ( індивідуальна </a:t>
            </a:r>
            <a:r>
              <a:rPr lang="uk-UA" sz="2400" strike="noStrike" spc="-1" dirty="0" smtClean="0">
                <a:latin typeface="Arial"/>
              </a:rPr>
              <a:t>);</a:t>
            </a:r>
            <a:endParaRPr lang="uk-UA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trike="noStrike" spc="-1" dirty="0" smtClean="0">
                <a:latin typeface="Arial"/>
              </a:rPr>
              <a:t>- </a:t>
            </a:r>
            <a:r>
              <a:rPr lang="uk-UA" sz="2400" spc="-1" dirty="0" smtClean="0">
                <a:latin typeface="Arial"/>
              </a:rPr>
              <a:t>к</a:t>
            </a:r>
            <a:r>
              <a:rPr lang="uk-UA" sz="2400" strike="noStrike" spc="-1" dirty="0" smtClean="0">
                <a:latin typeface="Arial"/>
              </a:rPr>
              <a:t>онференції </a:t>
            </a:r>
            <a:r>
              <a:rPr lang="uk-UA" sz="2400" strike="noStrike" spc="-1" dirty="0" smtClean="0">
                <a:latin typeface="Arial"/>
              </a:rPr>
              <a:t>(онлайн</a:t>
            </a:r>
            <a:r>
              <a:rPr lang="uk-UA" sz="1800" strike="noStrike" spc="-1" dirty="0" smtClean="0">
                <a:latin typeface="Arial"/>
              </a:rPr>
              <a:t>)</a:t>
            </a:r>
            <a:r>
              <a:rPr lang="uk-UA" sz="1800" b="1" strike="noStrike" spc="-1" dirty="0" smtClean="0">
                <a:latin typeface="Arial"/>
              </a:rPr>
              <a:t>.</a:t>
            </a:r>
            <a:r>
              <a:rPr lang="uk-UA" sz="1800" strike="noStrike" spc="-1" dirty="0" smtClean="0">
                <a:latin typeface="Arial"/>
              </a:rPr>
              <a:t> </a:t>
            </a:r>
            <a:endParaRPr lang="uk-UA" sz="18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>
          <a:blip r:embed="rId2"/>
          <a:stretch/>
        </p:blipFill>
        <p:spPr>
          <a:xfrm>
            <a:off x="6645186" y="5143512"/>
            <a:ext cx="2498814" cy="151612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90"/>
          <p:cNvPicPr/>
          <p:nvPr/>
        </p:nvPicPr>
        <p:blipFill>
          <a:blip r:embed="rId2"/>
          <a:stretch/>
        </p:blipFill>
        <p:spPr>
          <a:xfrm>
            <a:off x="2610000" y="1080000"/>
            <a:ext cx="4229640" cy="281952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1214414" y="214290"/>
            <a:ext cx="7358114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 dirty="0">
                <a:latin typeface="Arial"/>
              </a:rPr>
              <a:t>                    </a:t>
            </a:r>
            <a:r>
              <a:rPr lang="uk-UA" sz="2400" b="0" strike="noStrike" spc="-1" dirty="0" smtClean="0">
                <a:latin typeface="Arial"/>
              </a:rPr>
              <a:t>Наша</a:t>
            </a:r>
            <a:r>
              <a:rPr lang="uk-UA" sz="1800" b="0" strike="noStrike" spc="-1" dirty="0" smtClean="0">
                <a:latin typeface="Arial"/>
              </a:rPr>
              <a:t> </a:t>
            </a:r>
            <a:r>
              <a:rPr lang="uk-UA" sz="2400" spc="-1" dirty="0" smtClean="0">
                <a:latin typeface="Arial"/>
              </a:rPr>
              <a:t>д</a:t>
            </a:r>
            <a:r>
              <a:rPr lang="uk-UA" sz="2400" b="0" strike="noStrike" spc="-1" dirty="0" smtClean="0">
                <a:latin typeface="Arial"/>
              </a:rPr>
              <a:t>ружня  </a:t>
            </a:r>
            <a:r>
              <a:rPr lang="uk-UA" sz="2400" b="0" strike="noStrike" spc="-1" dirty="0">
                <a:latin typeface="Arial"/>
              </a:rPr>
              <a:t>шкільна родина </a:t>
            </a:r>
            <a:endParaRPr lang="uk-UA" sz="2400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400" b="0" strike="noStrike" spc="-1" dirty="0" smtClean="0">
                <a:latin typeface="Arial"/>
              </a:rPr>
              <a:t>1 А клас  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193" name="Рисунок 4_0" descr="13-59-19-0x0.jpg"/>
          <p:cNvPicPr/>
          <p:nvPr/>
        </p:nvPicPr>
        <p:blipFill>
          <a:blip r:embed="rId3"/>
          <a:stretch/>
        </p:blipFill>
        <p:spPr>
          <a:xfrm>
            <a:off x="5040000" y="4179600"/>
            <a:ext cx="3975840" cy="248004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193"/>
          <p:cNvPicPr/>
          <p:nvPr/>
        </p:nvPicPr>
        <p:blipFill>
          <a:blip r:embed="rId4" cstate="print"/>
          <a:stretch/>
        </p:blipFill>
        <p:spPr>
          <a:xfrm>
            <a:off x="1080000" y="4140000"/>
            <a:ext cx="3497760" cy="261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928800" y="1571760"/>
            <a:ext cx="8003880" cy="507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365760" indent="-282240" algn="just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ru-RU" sz="2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Висновки. </a:t>
            </a:r>
            <a:r>
              <a:rPr lang="ru-RU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Робота над методичною проблемою сприяє забезпеченню успішної діяльності, яка дозволяє  допомагає забезпечити високий рівень розвитку особистості дитини за такими складовими:</a:t>
            </a:r>
            <a:endParaRPr lang="uk-UA" sz="2800" b="0" strike="noStrike" spc="-1">
              <a:latin typeface="Arial"/>
            </a:endParaRPr>
          </a:p>
          <a:p>
            <a:pPr marL="365760" indent="-282240" algn="just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знання</a:t>
            </a:r>
            <a:r>
              <a:rPr lang="ru-RU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 - я знаю (уявлення, факти);</a:t>
            </a:r>
            <a:endParaRPr lang="uk-UA" sz="2800" b="0" strike="noStrike" spc="-1">
              <a:latin typeface="Arial"/>
            </a:endParaRPr>
          </a:p>
          <a:p>
            <a:pPr marL="365760" indent="-282240" algn="just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діяльність</a:t>
            </a:r>
            <a:r>
              <a:rPr lang="ru-RU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- я знаю (як це зробити…, я вмію);</a:t>
            </a:r>
            <a:endParaRPr lang="uk-UA" sz="2800" b="0" strike="noStrike" spc="-1">
              <a:latin typeface="Arial"/>
            </a:endParaRPr>
          </a:p>
          <a:p>
            <a:pPr marL="365760" indent="-282240" algn="just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творчість</a:t>
            </a:r>
            <a:r>
              <a:rPr lang="ru-RU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- я створюю  ( я знаходжу); </a:t>
            </a:r>
            <a:endParaRPr lang="uk-UA" sz="2800" b="0" strike="noStrike" spc="-1">
              <a:latin typeface="Arial"/>
            </a:endParaRPr>
          </a:p>
          <a:p>
            <a:pPr marL="365760" indent="-282240" algn="just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ставлення</a:t>
            </a:r>
            <a:r>
              <a:rPr lang="ru-RU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 - я прагну до…, (я хочу досягти…, я думаю інакше).  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1435680" y="1447920"/>
            <a:ext cx="7497000" cy="47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uk-UA" sz="1800" b="0" strike="noStrike" spc="-1">
              <a:latin typeface="Arial"/>
            </a:endParaRPr>
          </a:p>
          <a:p>
            <a:pPr marL="365760" indent="-282240" algn="ctr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5400" b="0" strike="noStrike" spc="-1">
                <a:solidFill>
                  <a:srgbClr val="000000"/>
                </a:solidFill>
                <a:latin typeface="Monotype Corsiva"/>
                <a:ea typeface="Calibri"/>
              </a:rPr>
              <a:t>Дякую за увагу!</a:t>
            </a:r>
            <a:endParaRPr lang="uk-UA" sz="5400" b="0" strike="noStrike" spc="-1">
              <a:latin typeface="Arial"/>
            </a:endParaRPr>
          </a:p>
        </p:txBody>
      </p:sp>
      <p:pic>
        <p:nvPicPr>
          <p:cNvPr id="198" name="Picture 2" descr="C:\Users\Acer\Desktop\Анимации\0ec61dcebce2.gif"/>
          <p:cNvPicPr/>
          <p:nvPr/>
        </p:nvPicPr>
        <p:blipFill>
          <a:blip r:embed="rId2"/>
          <a:stretch/>
        </p:blipFill>
        <p:spPr>
          <a:xfrm>
            <a:off x="0" y="3214800"/>
            <a:ext cx="3216600" cy="336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071360" y="285840"/>
            <a:ext cx="7860960" cy="113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uk-UA" sz="2800" b="1" i="1" strike="noStrike" spc="-1" dirty="0">
                <a:solidFill>
                  <a:srgbClr val="2B4A76"/>
                </a:solidFill>
                <a:latin typeface="+mj-lt"/>
                <a:ea typeface="Calibri"/>
              </a:rPr>
              <a:t>Курси підвищення </a:t>
            </a:r>
            <a:r>
              <a:rPr lang="uk-UA" sz="2800" b="1" i="1" strike="noStrike" spc="-1" dirty="0" smtClean="0">
                <a:solidFill>
                  <a:srgbClr val="2B4A76"/>
                </a:solidFill>
                <a:latin typeface="+mj-lt"/>
                <a:ea typeface="Calibri"/>
              </a:rPr>
              <a:t>кваліфікації</a:t>
            </a:r>
            <a:r>
              <a:rPr sz="2800">
                <a:latin typeface="+mj-lt"/>
              </a:rPr>
              <a:t/>
            </a:r>
            <a:br>
              <a:rPr sz="2800">
                <a:latin typeface="+mj-lt"/>
              </a:rPr>
            </a:br>
            <a:endParaRPr lang="uk-UA" sz="2800" b="0" strike="noStrike" spc="-1" dirty="0">
              <a:latin typeface="+mj-lt"/>
            </a:endParaRPr>
          </a:p>
        </p:txBody>
      </p:sp>
      <p:pic>
        <p:nvPicPr>
          <p:cNvPr id="62" name="Содержимое 3" descr="IMG_20210225_101030.jpg"/>
          <p:cNvPicPr/>
          <p:nvPr/>
        </p:nvPicPr>
        <p:blipFill>
          <a:blip r:embed="rId2"/>
          <a:srcRect l="4805" t="9578" r="4024" b="7336"/>
          <a:stretch/>
        </p:blipFill>
        <p:spPr>
          <a:xfrm>
            <a:off x="3929040" y="4929120"/>
            <a:ext cx="2350800" cy="160812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4" descr="IMG_20210225_101120.jpg"/>
          <p:cNvPicPr/>
          <p:nvPr/>
        </p:nvPicPr>
        <p:blipFill>
          <a:blip r:embed="rId3" cstate="print"/>
          <a:srcRect l="5265" t="3512" b="5288"/>
          <a:stretch/>
        </p:blipFill>
        <p:spPr>
          <a:xfrm>
            <a:off x="6500880" y="980280"/>
            <a:ext cx="2298960" cy="166176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5" descr="IMG_20210225_101143.jpg"/>
          <p:cNvPicPr/>
          <p:nvPr/>
        </p:nvPicPr>
        <p:blipFill>
          <a:blip r:embed="rId4"/>
          <a:srcRect t="6475" r="2698"/>
          <a:stretch/>
        </p:blipFill>
        <p:spPr>
          <a:xfrm>
            <a:off x="928800" y="4897440"/>
            <a:ext cx="2218680" cy="160092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6" descr="IMG_20210225_101151.jpg"/>
          <p:cNvPicPr/>
          <p:nvPr/>
        </p:nvPicPr>
        <p:blipFill>
          <a:blip r:embed="rId5"/>
          <a:srcRect l="2378" t="3168" r="4647" b="11109"/>
          <a:stretch/>
        </p:blipFill>
        <p:spPr>
          <a:xfrm>
            <a:off x="6643800" y="4918320"/>
            <a:ext cx="2284920" cy="1581480"/>
          </a:xfrm>
          <a:prstGeom prst="rect">
            <a:avLst/>
          </a:prstGeom>
          <a:ln w="0">
            <a:noFill/>
          </a:ln>
        </p:spPr>
      </p:pic>
      <p:pic>
        <p:nvPicPr>
          <p:cNvPr id="66" name="Рисунок 7" descr="IMG_20210225_101201.jpg"/>
          <p:cNvPicPr/>
          <p:nvPr/>
        </p:nvPicPr>
        <p:blipFill>
          <a:blip r:embed="rId6"/>
          <a:srcRect l="2343" t="6254" r="3765" b="6211"/>
          <a:stretch/>
        </p:blipFill>
        <p:spPr>
          <a:xfrm>
            <a:off x="6429240" y="2857320"/>
            <a:ext cx="2356200" cy="1649160"/>
          </a:xfrm>
          <a:prstGeom prst="rect">
            <a:avLst/>
          </a:prstGeom>
          <a:ln w="0">
            <a:noFill/>
          </a:ln>
        </p:spPr>
      </p:pic>
      <p:sp>
        <p:nvSpPr>
          <p:cNvPr id="67" name="CustomShape 2"/>
          <p:cNvSpPr/>
          <p:nvPr/>
        </p:nvSpPr>
        <p:spPr>
          <a:xfrm>
            <a:off x="714348" y="1428736"/>
            <a:ext cx="5643602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pc="-1" dirty="0">
                <a:solidFill>
                  <a:srgbClr val="000000"/>
                </a:solidFill>
                <a:latin typeface="Gill Sans MT"/>
                <a:ea typeface="DejaVu Sans"/>
              </a:rPr>
              <a:t>1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.”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Онлайн-курс  для вчителів початкової </a:t>
            </a:r>
            <a:r>
              <a:rPr lang="uk-UA" sz="18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школи”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(60 годин ).</a:t>
            </a: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2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.”Робота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вчителя початкових класів з дітьми з особливими потребами 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“</a:t>
            </a:r>
          </a:p>
          <a:p>
            <a:pPr>
              <a:lnSpc>
                <a:spcPct val="100000"/>
              </a:lnSpc>
            </a:pP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(30 годин).</a:t>
            </a: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3. </a:t>
            </a:r>
            <a:r>
              <a:rPr lang="uk-UA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“</a:t>
            </a:r>
            <a:r>
              <a:rPr lang="uk-UA" sz="18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Недискримінаційний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підхід  у </a:t>
            </a:r>
            <a:r>
              <a:rPr lang="uk-UA" sz="18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навчанні”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(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32 години).</a:t>
            </a: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4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.”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Участь батьків у організації інклюзивного </a:t>
            </a:r>
            <a:r>
              <a:rPr lang="uk-UA" sz="1800" b="0" strike="noStrike" spc="-1" dirty="0" err="1" smtClean="0">
                <a:solidFill>
                  <a:srgbClr val="000000"/>
                </a:solidFill>
                <a:latin typeface="Gill Sans MT"/>
                <a:ea typeface="DejaVu Sans"/>
              </a:rPr>
              <a:t>навчання”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(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3 годин).</a:t>
            </a: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5.”Домедична допомога </a:t>
            </a: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“</a:t>
            </a:r>
          </a:p>
          <a:p>
            <a:pPr>
              <a:lnSpc>
                <a:spcPct val="100000"/>
              </a:lnSpc>
            </a:pPr>
            <a:r>
              <a:rPr lang="uk-UA" sz="18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( </a:t>
            </a:r>
            <a:r>
              <a:rPr lang="uk-U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3 години).</a:t>
            </a:r>
            <a:endParaRPr lang="uk-UA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3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Моє педагогічне кредо 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000080" y="1785960"/>
            <a:ext cx="7999920" cy="24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«</a:t>
            </a:r>
            <a:r>
              <a:rPr lang="uk-UA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Найважливіше у педагогічній діяльності – це гармонія у стосунках з учнями, їх батьками та колегами, постійний творчий пошук і самовдосконалення».</a:t>
            </a:r>
            <a:endParaRPr lang="uk-UA" sz="2800" b="0" strike="noStrike" spc="-1" dirty="0">
              <a:latin typeface="Arial"/>
            </a:endParaRPr>
          </a:p>
        </p:txBody>
      </p:sp>
      <p:pic>
        <p:nvPicPr>
          <p:cNvPr id="74" name="Рисунок 3" descr="001.jpg"/>
          <p:cNvPicPr/>
          <p:nvPr/>
        </p:nvPicPr>
        <p:blipFill>
          <a:blip r:embed="rId2"/>
          <a:stretch/>
        </p:blipFill>
        <p:spPr>
          <a:xfrm>
            <a:off x="7072200" y="3916800"/>
            <a:ext cx="1523880" cy="241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3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ПРИНЦИПИ МОЄЇ РОБОТИ: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928800" y="2000160"/>
            <a:ext cx="3713760" cy="485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10000"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бачити в учневі унікальну особистість;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розвивати здібності учнів;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дарувати радість пізнання, віри в свої сили;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uk-UA" sz="32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навчати так, щоб учні усвідомлювали необхідність знань для життя.</a:t>
            </a:r>
            <a:endParaRPr lang="uk-UA" sz="3200" b="0" strike="noStrike" spc="-1">
              <a:latin typeface="Arial"/>
            </a:endParaRPr>
          </a:p>
        </p:txBody>
      </p:sp>
      <p:pic>
        <p:nvPicPr>
          <p:cNvPr id="77" name="Рисунок 4" descr="13-59-19-0x0.jpg"/>
          <p:cNvPicPr/>
          <p:nvPr/>
        </p:nvPicPr>
        <p:blipFill>
          <a:blip r:embed="rId2"/>
          <a:stretch/>
        </p:blipFill>
        <p:spPr>
          <a:xfrm>
            <a:off x="4643280" y="2357280"/>
            <a:ext cx="4155840" cy="259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3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ПРАЦЮЮ ЗА ФОРМУЛОЮ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142976" y="1357298"/>
            <a:ext cx="7789704" cy="48901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2DA2BF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“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Вчитись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легко, коли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вчитись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цікаво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”</a:t>
            </a:r>
            <a:endParaRPr lang="uk-UA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uk-UA" sz="3200" b="0" strike="noStrike" spc="-1" dirty="0">
              <a:latin typeface="Arial"/>
            </a:endParaRPr>
          </a:p>
        </p:txBody>
      </p:sp>
      <p:pic>
        <p:nvPicPr>
          <p:cNvPr id="80" name="Рисунок 4" descr="15-17-52-0x0.jpg"/>
          <p:cNvPicPr/>
          <p:nvPr/>
        </p:nvPicPr>
        <p:blipFill>
          <a:blip r:embed="rId2"/>
          <a:stretch/>
        </p:blipFill>
        <p:spPr>
          <a:xfrm>
            <a:off x="857160" y="2357280"/>
            <a:ext cx="2963520" cy="197532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5" descr="IMG-ea08e7b49eef9b39c3c43a21915bb50a-V.jpg"/>
          <p:cNvPicPr/>
          <p:nvPr/>
        </p:nvPicPr>
        <p:blipFill>
          <a:blip r:embed="rId3"/>
          <a:stretch/>
        </p:blipFill>
        <p:spPr>
          <a:xfrm>
            <a:off x="5929200" y="2214720"/>
            <a:ext cx="2856240" cy="214200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6" descr="IMG-1e6636b686e9c389d8ee3584a8e5ee0f-V.jpg"/>
          <p:cNvPicPr/>
          <p:nvPr/>
        </p:nvPicPr>
        <p:blipFill>
          <a:blip r:embed="rId4" cstate="print"/>
          <a:stretch/>
        </p:blipFill>
        <p:spPr>
          <a:xfrm>
            <a:off x="3286080" y="4500720"/>
            <a:ext cx="3150000" cy="235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A4171E"/>
                </a:solidFill>
                <a:latin typeface="Monotype Corsiva"/>
                <a:ea typeface="Calibri"/>
              </a:rPr>
              <a:t>Тема, над якою працюю:</a:t>
            </a:r>
            <a:r>
              <a:t/>
            </a:r>
            <a:br/>
            <a:endParaRPr lang="uk-UA" sz="44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57200" y="1928880"/>
            <a:ext cx="8256960" cy="199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224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“ Компетентнісно - орієнтований підхід </a:t>
            </a:r>
            <a:endParaRPr lang="uk-UA" sz="3200" b="0" strike="noStrike" spc="-1">
              <a:latin typeface="Arial"/>
            </a:endParaRPr>
          </a:p>
          <a:p>
            <a:pPr marL="365760" indent="-28224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до організації навчальної діяльності молодших школярів ”  </a:t>
            </a:r>
            <a:endParaRPr lang="uk-UA" sz="32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uk-UA" sz="3200" b="0" strike="noStrike" spc="-1">
              <a:latin typeface="Arial"/>
            </a:endParaRPr>
          </a:p>
        </p:txBody>
      </p:sp>
      <p:pic>
        <p:nvPicPr>
          <p:cNvPr id="85" name="Рисунок 3" descr="ттттттттт.jpg"/>
          <p:cNvPicPr/>
          <p:nvPr/>
        </p:nvPicPr>
        <p:blipFill>
          <a:blip r:embed="rId2"/>
          <a:stretch/>
        </p:blipFill>
        <p:spPr>
          <a:xfrm>
            <a:off x="5769360" y="4500720"/>
            <a:ext cx="2844720" cy="2013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435680" y="274680"/>
            <a:ext cx="7497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300" b="0" strike="noStrike" spc="-1">
                <a:solidFill>
                  <a:srgbClr val="464646"/>
                </a:solidFill>
                <a:latin typeface="Gill Sans MT"/>
                <a:ea typeface="DejaVu Sans"/>
              </a:rPr>
              <a:t>АКТУАЛЬНІСТЬ ПРОБЛЕМИ</a:t>
            </a:r>
            <a:endParaRPr lang="uk-UA" sz="43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785880" y="1785960"/>
            <a:ext cx="8142840" cy="192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7000" lnSpcReduction="20000"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uk-UA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 </a:t>
            </a:r>
            <a:endParaRPr lang="uk-UA" sz="3200" b="0" strike="noStrike" spc="-1" dirty="0">
              <a:latin typeface="Arial"/>
            </a:endParaRPr>
          </a:p>
          <a:p>
            <a:pPr marL="365760" indent="-282240" algn="just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uk-UA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       Основною метою освіти сьогодні – підготувати компетентну </a:t>
            </a:r>
            <a:r>
              <a:rPr lang="uk-UA" sz="32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особистість,здатну</a:t>
            </a:r>
            <a:r>
              <a:rPr lang="uk-UA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знаходити правильне рішення у </a:t>
            </a:r>
            <a:r>
              <a:rPr lang="uk-UA" sz="32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конкретних, навчальних </a:t>
            </a:r>
            <a:r>
              <a:rPr lang="uk-UA" sz="3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та життєвих ситуаціях .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88" name="Рисунок 3" descr="001.jpg"/>
          <p:cNvPicPr/>
          <p:nvPr/>
        </p:nvPicPr>
        <p:blipFill>
          <a:blip r:embed="rId2"/>
          <a:stretch/>
        </p:blipFill>
        <p:spPr>
          <a:xfrm>
            <a:off x="7000920" y="3857760"/>
            <a:ext cx="1588320" cy="251820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4" descr="001.jpg"/>
          <p:cNvPicPr/>
          <p:nvPr/>
        </p:nvPicPr>
        <p:blipFill>
          <a:blip r:embed="rId2"/>
          <a:stretch/>
        </p:blipFill>
        <p:spPr>
          <a:xfrm>
            <a:off x="7072200" y="3786120"/>
            <a:ext cx="1588320" cy="251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769</TotalTime>
  <Words>811</Words>
  <Application>Microsoft Office PowerPoint</Application>
  <PresentationFormat>Экран (4:3)</PresentationFormat>
  <Paragraphs>143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Calibri</vt:lpstr>
      <vt:lpstr>DejaVu Sans</vt:lpstr>
      <vt:lpstr>Gill Sans MT</vt:lpstr>
      <vt:lpstr>Monotype Corsiva</vt:lpstr>
      <vt:lpstr>Symbol</vt:lpstr>
      <vt:lpstr>Times New Roman</vt:lpstr>
      <vt:lpstr>Wingdings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2</dc:creator>
  <dc:description/>
  <cp:lastModifiedBy>Olya</cp:lastModifiedBy>
  <cp:revision>112</cp:revision>
  <dcterms:created xsi:type="dcterms:W3CDTF">2021-01-28T12:38:13Z</dcterms:created>
  <dcterms:modified xsi:type="dcterms:W3CDTF">2021-03-09T12:09:42Z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</Properties>
</file>