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2" r:id="rId19"/>
    <p:sldId id="273" r:id="rId20"/>
    <p:sldId id="274" r:id="rId21"/>
    <p:sldId id="289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5F4D5EF2-9A3D-4873-A962-6F2240C13C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1F6AFA7-CBBC-48CF-887A-35A1638106D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08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xmlns="" id="{40058C7B-F805-40F2-BEA3-C8208E392B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EC9D78A6-8FB2-4FFE-A83E-BE1B3BBD3E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851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xmlns="" id="{769C85C3-AB89-42CD-92F4-0992B517B0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CBDA8B0-DAD7-4319-A963-A88FDF33B2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5506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xmlns="" id="{DF795E9B-C39F-43B5-BB4E-9475CF3E99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11DF4460-0DDF-49D3-B357-ABFFF54B02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063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xmlns="" id="{3CBD5950-8319-4CC4-8579-C96A2419E6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109DA878-EAA4-44BB-A294-C3418C3271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6506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xmlns="" id="{DF9A33F5-1A2D-48F7-A9E3-C8356DDD8B7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BC557AD3-2069-4AFC-8EF4-D785B393B8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2773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xmlns="" id="{A14235AF-0942-4190-8D5D-667F19A2B4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B7A272DB-607C-45E4-A840-161A6567FF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948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xmlns="" id="{4DF03778-50CD-4B80-88C3-4D6D8A3635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2FB6CD20-07BA-468D-A1FF-34F4E3521C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2301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xmlns="" id="{CBA301FB-23C8-4C5F-AE7D-6AC73737A1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528E4E9D-04C3-4DA8-93F1-A4242BB08B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6132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xmlns="" id="{20CF5A90-893B-449C-B657-282B20C06E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05C83945-5609-427C-82A0-F6288BC703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013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xmlns="" id="{FB54D8A5-8C55-4601-B61B-CCD39A9C5B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BE177F8F-A20B-4826-A8C6-8C21CBF5D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960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xmlns="" id="{FC085AAB-CC44-4948-B32C-B57CE3B42BD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D9A0297C-78EC-4194-9587-AE6E5213C8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3313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xmlns="" id="{0660A8A7-3D4C-4796-8D18-47EB36B365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674F850E-23EE-4991-BD87-E3E8D42497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82842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xmlns="" id="{165205FC-909A-4C9D-994E-500620E73A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B1D68BEF-DEEB-432A-80F3-92E658C712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67675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xmlns="" id="{3D82EA54-1AC4-4A2A-831D-ADD95A888B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D65A763-B7DD-4658-A9C5-BB3A446071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56378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xmlns="" id="{ED952D35-7895-47C7-B878-F45CE84939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AF5B38D4-082A-44FD-951F-47C4C174E7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64380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xmlns="" id="{B3F1B09F-D2E2-4DEA-BE55-D942DED97A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BD4BEA3E-2B42-4B51-86B4-2392B8D2AD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58747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xmlns="" id="{1E9FA7DF-E6FD-4236-8A18-0342287211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9C4FCAF6-6CCC-471F-AA25-C04490E803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66047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xmlns="" id="{8A9931B7-C4FB-4B62-A8AA-401DE2DFDE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1E6D6D5E-DD7C-4CBE-9ED6-F7F62D502D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4879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xmlns="" id="{EDCA3DB2-4A30-471B-8891-B30D161CDA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6D94D9F9-B23F-46F2-9EFD-4CBEB1DA35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9050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xmlns="" id="{C88622A9-5E9D-47FE-8451-B85A3864C6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181BF1B1-71F3-41FD-956A-09BA1B13D2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60568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xmlns="" id="{AA89848B-AA10-44EB-B0D1-8774A93C8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9E1E0273-C8C7-4618-AC31-F7568E61D0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2827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xmlns="" id="{5951DBED-7159-4468-8659-91184E3772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6005DD38-CE1C-4304-90A5-7707388CE9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51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xmlns="" id="{DC4AB564-A238-47AE-AF3E-D2362F35C7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D8132B0-03D7-49C8-9E12-CEA76771E4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592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xmlns="" id="{19DCA1F3-CF3E-46A0-8F93-48161C5223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AD003D3D-5A3D-4380-A8B4-9C48B2685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3867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xmlns="" id="{24084DCF-909B-4E9C-9012-9D9D1129EB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F2AA45E-767C-4865-9A86-8BAF766786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84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xmlns="" id="{02EA748B-A659-4FD2-A7BD-377F5CFC27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86E5096B-6470-4B9D-B630-3812D3A9B3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0273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849171CF-03B6-419E-93AD-40839DE8A4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DBF1F540-8ADA-44CD-8B44-57F87136CB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5042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xmlns="" id="{6FA45EA8-E883-4272-B775-705DAFF04C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07D316F9-E47B-4102-AA83-36CE5165DE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3885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07040-2753-42B1-B1FE-546AE451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9BF2C2-42C7-44DC-842B-4ADBF08CC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8BECA-840C-46C7-92A7-9A398903D3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0C6BCD-2868-481F-B23C-AF0F6F4921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C1F6AE-350F-41C7-8714-22B8573A94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3F6FB6-4E74-4160-8219-05C9D209EAE7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367855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40F8F-8300-4B13-B353-E3326162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A02531-EDA4-45A8-AEE4-8D1AFD563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2E9299-B25A-4C92-BB9B-A96B81C532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8674ED-988F-44BC-859D-518423B5FF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98098B-9854-48B2-8528-BA289C410A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CA290F-1DAF-43B4-9B65-B860503BEE20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36522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CE99A7-0EC7-49D5-8316-96809CCC5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90A72-258A-470C-AADE-8D99F7F1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1B826E-5895-452C-9BDA-89BC3330C9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76143D-ECCF-447C-AECC-A6A78A6EC2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7A7571-C6EF-4DF2-A98D-91DD0052C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C02EEC-73DC-4E04-9AA6-C2CFCB146F6C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396182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2E7F2-BFC4-4655-A51C-7548E296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D0BA78-7E8C-45A5-B04C-0B311A1C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F5D4AA-23C5-4B10-A8A1-F1D0661948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3ED963-F6ED-47F8-9DB8-3F534436FF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707B65-8883-4944-9312-F660BF4A2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DCE5B2-8E29-4780-AC66-D492DD8F98D8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230559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CCE472-34A3-4055-9282-8E41A24B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A4DAC-AB34-4228-BC09-84FA0BB6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B73E50-67AD-4C4F-9180-1ADBAE4881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ABFBF-A266-452F-B5EB-BE80865A14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935C5A-3237-4479-9C62-C6367A4D5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D285A5-9F4B-44D4-A829-76EA34754621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25626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DBEC1-5994-46A3-8089-128FF066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83EF15-3DEC-4BEB-87A5-94E24FD0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1AF773-FF4B-4465-AEF8-18C712EE1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6AC2D9-9828-4D43-ADDE-A7C460291C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98527F-3ECE-45B6-BB66-A26D5208A8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F76A8D-17A8-40C2-B47C-858BA74970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F0CDB5-EE2B-4D93-8F98-EBDEC1785A1C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26610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876A4-D1AC-4990-87A4-F6A96A8C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8DC770-6B87-4255-9B9C-5B882D73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F1EE19-847E-4271-AF01-8FF4BF833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5C2134-5E52-4718-8CFC-F6E5C34D6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F7BE20-AF30-4D2D-BFCB-E6C0BC19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F9D59E7-8CFA-4986-9538-44AF4422EC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D007C2-18FA-477C-8DDC-01A3234A62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70363E-D8B9-4B2D-9B8E-F23DD80A3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3896B3-44EB-437E-9BD2-3F2C356C0203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5610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372B2-A3D2-4E67-8D97-897B8DAD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63480D-7A0A-4673-9E08-5AF20B291C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829C7F-D44A-46BC-8167-09DD2BEB7E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DB4773-0CCE-4DC8-9FB5-6A99AA0AB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90B6E7-4F52-4F41-909A-DF5A12179F70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81152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1E0094-A090-41BD-9830-DFDA67DA3D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9FDE6C-25C1-4549-8AA7-93A6F52DFC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20BE7F-143B-43A1-B24E-586C85F225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8D4EA-F34F-4650-8FAE-19DE5F2AAD0D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219181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9C170D-757C-4231-82F2-C4B0F326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467982-37E7-43C9-A425-12B25E5E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2FC56C-B917-487D-8E3E-D4AA02408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3C33D1-382F-493E-876F-F13C57CBD4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AF5641-EA41-43DB-BABB-2CE32A88BC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104E87-6532-4856-8F0F-E873B571CD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36A457-D26C-42A6-BB67-B23381ED81DA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17408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8093B-B27B-415F-BD69-E096715E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122BBD-E5B5-4411-87E5-56F26C30D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79BB3F-2EA9-42F5-88F6-A334A469D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F21FE5-531F-4ABB-9DD6-2CC1033FA2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982EBB-E54C-45D4-AD25-2418A1073E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B97F6D-80B9-48B9-B771-0444AD66BB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A546E0-306B-4EF1-A9CF-9E602833E9C3}" type="slidenum">
              <a:rPr lang="uk-UA" altLang="x-none"/>
              <a:pPr/>
              <a:t>‹#›</a:t>
            </a:fld>
            <a:endParaRPr lang="uk-UA" altLang="x-none"/>
          </a:p>
        </p:txBody>
      </p:sp>
    </p:spTree>
    <p:extLst>
      <p:ext uri="{BB962C8B-B14F-4D97-AF65-F5344CB8AC3E}">
        <p14:creationId xmlns:p14="http://schemas.microsoft.com/office/powerpoint/2010/main" val="237557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1DB2BBFF-532E-441B-9877-4FBB1DBE4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Для правки текста заголовка щелкните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55867B-EB6A-4A33-B96D-961673ECA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Для правки структуры щелкните мышью</a:t>
            </a:r>
          </a:p>
          <a:p>
            <a:pPr lvl="1"/>
            <a:r>
              <a:rPr lang="en-GB" altLang="x-none"/>
              <a:t>Второй уровень структуры</a:t>
            </a:r>
          </a:p>
          <a:p>
            <a:pPr lvl="2"/>
            <a:r>
              <a:rPr lang="en-GB" altLang="x-none"/>
              <a:t>Третий уровень структуры</a:t>
            </a:r>
          </a:p>
          <a:p>
            <a:pPr lvl="3"/>
            <a:r>
              <a:rPr lang="en-GB" altLang="x-none"/>
              <a:t>Четвёртый уровень структуры</a:t>
            </a:r>
          </a:p>
          <a:p>
            <a:pPr lvl="4"/>
            <a:r>
              <a:rPr lang="en-GB" altLang="x-none"/>
              <a:t>Пятый уровень структуры</a:t>
            </a:r>
          </a:p>
          <a:p>
            <a:pPr lvl="4"/>
            <a:r>
              <a:rPr lang="en-GB" altLang="x-none"/>
              <a:t>Шестой уровень структуры</a:t>
            </a:r>
          </a:p>
          <a:p>
            <a:pPr lvl="4"/>
            <a:r>
              <a:rPr lang="en-GB" altLang="x-none"/>
              <a:t>Седьмой уровень структуры</a:t>
            </a:r>
          </a:p>
          <a:p>
            <a:pPr lvl="4"/>
            <a:r>
              <a:rPr lang="en-GB" altLang="x-none"/>
              <a:t>Восьмой уровень структуры</a:t>
            </a:r>
          </a:p>
          <a:p>
            <a:pPr lvl="4"/>
            <a:r>
              <a:rPr lang="en-GB" altLang="x-none"/>
              <a:t>Девятый уровень структуры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FA1F3E1-8EB8-4A6A-8254-FD44FE2F075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uk-UA" altLang="x-non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40BD429-02DA-4590-A056-63DACD2BA2E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uk-UA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8F096DF-830D-4314-905C-99ADFBFA12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BC1BB592-611B-4DD5-A110-234DCA3A077C}" type="slidenum">
              <a:rPr lang="uk-UA" altLang="x-none"/>
              <a:pPr/>
              <a:t>‹#›</a:t>
            </a:fld>
            <a:endParaRPr lang="uk-UA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80F85A05-7A77-40B8-A702-983C8B337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5181600" cy="1447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  <a:t>УШАТЕНКО </a:t>
            </a:r>
            <a:br>
              <a:rPr lang="uk-UA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en-US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  <a:r>
              <a:rPr lang="uk-UA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  <a:t>ВІРА</a:t>
            </a:r>
            <a:r>
              <a:rPr lang="en-US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uk-UA" altLang="x-none" sz="4000" b="1" i="1">
                <a:solidFill>
                  <a:srgbClr val="6600CC"/>
                </a:solidFill>
                <a:latin typeface="Times New Roman" panose="02020603050405020304" pitchFamily="18" charset="0"/>
              </a:rPr>
              <a:t>ГРИГОРІВНА</a:t>
            </a:r>
            <a:r>
              <a:rPr lang="uk-UA" altLang="x-none" sz="4000" b="1" i="1">
                <a:solidFill>
                  <a:srgbClr val="99CC00"/>
                </a:solidFill>
                <a:latin typeface="Castellar" panose="020A0402060406010301" pitchFamily="18" charset="0"/>
              </a:rPr>
              <a:t/>
            </a:r>
            <a:br>
              <a:rPr lang="uk-UA" altLang="x-none" sz="4000" b="1" i="1">
                <a:solidFill>
                  <a:srgbClr val="99CC00"/>
                </a:solidFill>
                <a:latin typeface="Castellar" panose="020A0402060406010301" pitchFamily="18" charset="0"/>
              </a:rPr>
            </a:br>
            <a:endParaRPr lang="uk-UA" altLang="x-none" sz="4000" b="1" i="1">
              <a:solidFill>
                <a:srgbClr val="99CC00"/>
              </a:solidFill>
              <a:latin typeface="Castellar" panose="020A0402060406010301" pitchFamily="18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B9511F0-D460-4427-8BAC-E1E3EA39E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696200" cy="3657600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>
                <a:solidFill>
                  <a:srgbClr val="800000"/>
                </a:solidFill>
                <a:latin typeface="Times New Roman" panose="02020603050405020304" pitchFamily="18" charset="0"/>
              </a:rPr>
              <a:t>Учитель української мови та літератури, </a:t>
            </a:r>
            <a:r>
              <a:rPr lang="en-US" altLang="x-none">
                <a:solidFill>
                  <a:srgbClr val="800000"/>
                </a:solidFill>
                <a:latin typeface="Times New Roman" panose="02020603050405020304" pitchFamily="18" charset="0"/>
              </a:rPr>
              <a:t>c</a:t>
            </a:r>
            <a:r>
              <a:rPr lang="uk-UA" altLang="x-none">
                <a:solidFill>
                  <a:srgbClr val="800000"/>
                </a:solidFill>
                <a:latin typeface="Times New Roman" panose="02020603050405020304" pitchFamily="18" charset="0"/>
              </a:rPr>
              <a:t>тарший учитель вищої кваліфікаційної категорії, загальний стаж – 29 років; стаж педагогічної роботи   – 25 років,  працюю в ЗЗСО № 60  з 2006 року, заступник директора з навчально – виховної роботи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064D9EB8-C221-4CC2-8959-9D0D3C79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17399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048">
        <p159:morph option="byObject"/>
      </p:transition>
    </mc:Choice>
    <mc:Fallback>
      <p:transition spd="slow" advTm="2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xmlns="" id="{0373FF7A-6BE5-4CF4-A012-E04F40FDE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>
                <a:solidFill>
                  <a:srgbClr val="6600CC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45AEB6CB-F43F-4383-9C3A-642B08A62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xmlns="" id="{5B9FA7B6-7E43-41C8-804D-2EB0BB249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3928FE7C-CE36-4020-9732-58431D092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xmlns="" id="{8F7C10B8-AFEC-41C4-B976-54241EFF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6870700" cy="4752975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/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    ОСВІТНІ ТЕХНОЛОГІЇ: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/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інтерактивна вправа “Незакінчене речення”;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творче завдання “Я – редактор”;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складання асоціативного грона,  куща...;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сенкан;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-вправа “Так чи ні”, “Хто швидше”, “Вірю/ не вірю;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дослідження -спостереження;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-”Хвилинка-цікавинка”;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міні-дискусія;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складання есе;</a:t>
            </a:r>
            <a:b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- розігрування сценок тощо.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6EF761F0-CA00-4FF0-80B5-F298385E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ln/>
        </p:spPr>
        <p:txBody>
          <a:bodyPr/>
          <a:lstStyle/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x-none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48">
        <p15:prstTrans prst="curtains"/>
      </p:transition>
    </mc:Choice>
    <mc:Fallback xmlns="">
      <p:transition spd="slow" advTm="2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128005F6-D089-403D-8C87-B0DAAFDBB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“Іван Франко та загадкова математика” 8 клас 2019р.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5716DC5B-6B34-4B57-AF72-59C8E822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37449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35BD60CC-48B5-4CEB-A893-9E71329A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25538"/>
            <a:ext cx="4068762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010C9DA2-DC29-4962-9151-122594B4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3378200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xmlns="" id="{EE0290F6-A8D1-4B1B-A545-28D30A19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4575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xmlns="" id="{0FDB89CB-1279-4466-BAF3-3B62B3282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“Означення, додаток та обставина 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   як другорядні члени речення” 8 клас 2019 р.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3A69FB53-E238-4297-8989-DC531D46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33845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xmlns="" id="{1D185B5F-C751-481A-ACEA-597351C3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455987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C58AE8FE-A680-4C6B-9BE3-74E2C253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33115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xmlns="" id="{C7022ED4-A692-4151-BD4F-5185EF4C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45598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xmlns="" id="{EE3D6ABA-2325-430A-9CBA-D2C4A6A9B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000" b="1">
                <a:solidFill>
                  <a:srgbClr val="6600CC"/>
                </a:solidFill>
                <a:latin typeface="Times New Roman" panose="02020603050405020304" pitchFamily="18" charset="0"/>
              </a:rPr>
              <a:t>“Соціально-побутова драма “Наталка Полтавка” – перший твір нової укр. драматургії. Сценічне життя твору. 9 клас 2019 р.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9538B0F6-CA2A-49B2-AD64-602642B1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54006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xmlns="" id="{970DDB4B-675D-49DA-B9AF-265928DE2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21 </a:t>
            </a: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лютого – Міжнародний день грамотності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AA991FAD-80BC-4008-901D-10E470CD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33" y="1402204"/>
            <a:ext cx="35274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8B7CFE6D-278B-443E-B0A0-506EB716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7637"/>
            <a:ext cx="2921156" cy="27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3994592"/>
            <a:ext cx="4176464" cy="2499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000" dirty="0">
                <a:solidFill>
                  <a:srgbClr val="6600CC"/>
                </a:solidFill>
                <a:latin typeface="Times New Roman" panose="02020603050405020304" pitchFamily="18" charset="0"/>
              </a:rPr>
              <a:t>Міжнародний</a:t>
            </a:r>
            <a:r>
              <a:rPr lang="uk-UA" altLang="uk-UA" sz="2000" dirty="0">
                <a:latin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rgbClr val="6600CC"/>
                </a:solidFill>
                <a:latin typeface="Times New Roman" panose="02020603050405020304" pitchFamily="18" charset="0"/>
              </a:rPr>
              <a:t>день рідної мови. Лекція “Українське вбрання у скарбниці усної народної творчості” (Національний музей українського народного декоративного мистецтва</a:t>
            </a:r>
            <a:r>
              <a:rPr lang="en-US" altLang="uk-UA" sz="2000" dirty="0">
                <a:solidFill>
                  <a:srgbClr val="6600CC"/>
                </a:solidFill>
                <a:latin typeface="Times New Roman" panose="02020603050405020304" pitchFamily="18" charset="0"/>
              </a:rPr>
              <a:t>) 04</a:t>
            </a:r>
            <a:r>
              <a:rPr lang="ru-RU" altLang="uk-UA" sz="2000" dirty="0">
                <a:solidFill>
                  <a:srgbClr val="6600CC"/>
                </a:solidFill>
                <a:latin typeface="Times New Roman" panose="02020603050405020304" pitchFamily="18" charset="0"/>
              </a:rPr>
              <a:t>.03.2020 р. 8 </a:t>
            </a:r>
            <a:r>
              <a:rPr lang="ru-RU" altLang="uk-UA" sz="20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клас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20200304_1359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9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xmlns="" id="{15C41333-54DE-4EE4-9B1F-8ACDB188E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“Свято-ярмарок рідної мови”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D72C457C-BCCA-4455-B62C-7BE9D3E3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6165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xmlns="" id="{76FA4F83-41C0-4865-BF63-694436DBF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Уроки розвитку мовлення. Ділові папери (8 клас).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Усний переказ (9 клас).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083C2DB0-6BB6-44DF-8653-6E18FF64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33845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xmlns="" id="{5E244648-B902-4F33-BD38-E2C1E27A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0956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F0C149D5-F70C-4C69-8A7C-1A86C759C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8229600" cy="4525962"/>
          </a:xfrm>
          <a:ln/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6857A1BD-2CC5-4DDC-B99F-0F08249DA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857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ПОРТФОЛІО ВЧИТЕЛЯ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797682A-7E0E-4524-85A5-A867608DF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696200" cy="4649787"/>
          </a:xfrm>
          <a:ln/>
        </p:spPr>
        <p:txBody>
          <a:bodyPr/>
          <a:lstStyle/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П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 педагогічні інновації;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О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 освітні маршрути;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Р -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робота над собою;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Т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 технології навчання;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Ф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 фіксування результатів;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О 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- оцінка власних досягнень;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Л 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- любов до професії та дітей;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 І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 імпульс до активності;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    О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–об</a:t>
            </a:r>
            <a:r>
              <a:rPr lang="en-US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’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єктивний погляд на себе.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xmlns="" id="{2F0F931D-A81F-4AAD-8581-88150BC40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Відвідування бібліотеки ім. Кудряшова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907975EE-32AF-4BC7-88F1-C6DA4F9B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345598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xmlns="" id="{494B5CA1-5172-41F5-82F1-761B83BF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35274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5C6F03BF-E78D-4F94-BC8D-9DE7F18C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89363"/>
            <a:ext cx="36004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C40D6268-0A39-449A-A585-85F35156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8738"/>
            <a:ext cx="28082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2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ШЕВЧЕН</a:t>
            </a:r>
            <a:r>
              <a:rPr lang="uk-UA" altLang="uk-UA" sz="2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КІВСЬКІ ДНІ У ЗАКЛАДІ (10. 03. 2020 р. 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6" descr="20200309_112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6718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20200311_0907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7411"/>
            <a:ext cx="38893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3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xmlns="" id="{AFE3B28C-9636-4769-A05B-101E26F0D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Учнівські презентації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DFA04A47-C9A0-49C6-89A2-08865430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80828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xmlns="" id="{B7F56E1E-9F80-4242-8A57-5A15B073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4290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EDE553EC-DBB2-44E6-B1C6-5353CBD3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49725"/>
            <a:ext cx="294163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xmlns="" id="{DCF9F3BC-3F3E-4653-B748-001AC762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287496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xmlns="" id="{576E0F3D-5EE2-4189-B7BD-E1F74A493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Різні форми роботи: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4D046163-3D40-4934-BBBF-482A6C42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7433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xmlns="" id="{C07779AC-BCD3-498D-A8C3-1A955554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401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E8A409E4-953D-4037-BA08-90440E59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60483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xmlns="" id="{E24ADA4B-F2A4-4B2A-B948-1DDE96BF6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Роботи учнів- переможців районних конкурсів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F0922451-C027-4473-9A15-D5C750FA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2995613" cy="25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xmlns="" id="{A8489C75-E59F-404C-8BE3-0F8923CE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240088" cy="26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A3CDE1A3-E201-4FD1-B1B1-3474CDAE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24313"/>
            <a:ext cx="2952750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Копия 20200221_174721 (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49402"/>
            <a:ext cx="316795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xmlns="" id="{AF663284-91A6-45AF-8546-60342A402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Успішність учнів: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2017-2018 н.р.</a:t>
            </a:r>
            <a:r>
              <a:rPr lang="uk-UA" altLang="x-none" sz="240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1066D891-12B6-4D84-94F4-D447BD41D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lvl="4" indent="-227013">
              <a:spcBef>
                <a:spcPts val="600"/>
              </a:spcBef>
              <a:buClrTx/>
              <a:buFontTx/>
              <a:buNone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Мова                                      Література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720574C7-D846-46AA-B7C8-20F9063D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xmlns="" id="{05BC8B7B-5F16-4B81-8928-07E53B602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05038"/>
          <a:ext cx="4500563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r:id="rId5" imgW="4733640" imgH="2676240" progId="">
                  <p:embed/>
                </p:oleObj>
              </mc:Choice>
              <mc:Fallback>
                <p:oleObj r:id="rId5" imgW="4733640" imgH="2676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4500563" cy="3311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1C4DF7FB-3E70-4AD2-AD7E-05909703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6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6630" name="Object 6">
            <a:extLst>
              <a:ext uri="{FF2B5EF4-FFF2-40B4-BE49-F238E27FC236}">
                <a16:creationId xmlns:a16="http://schemas.microsoft.com/office/drawing/2014/main" xmlns="" id="{AD44A3D0-6A11-41A2-ADB9-FCEB6908F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036763"/>
          <a:ext cx="403225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r:id="rId7" imgW="1533240" imgH="1590480" progId="">
                  <p:embed/>
                </p:oleObj>
              </mc:Choice>
              <mc:Fallback>
                <p:oleObj r:id="rId7" imgW="1533240" imgH="1590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036763"/>
                        <a:ext cx="4032250" cy="3552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xmlns="" id="{8B5E2020-56A8-4292-92E6-1B7CB8641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Успішність учнів: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2018-2019 н.р.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EFF2B16-467A-441E-AB01-D7988EA8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800000"/>
              </a:buClr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              Мова                                         Література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DD2F32CF-D238-4846-A6F1-9FBC79A5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26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xmlns="" id="{D638CB9B-C8CF-4B19-9972-EF1B70386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420938"/>
          <a:ext cx="41751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r:id="rId5" imgW="2743200" imgH="2162160" progId="">
                  <p:embed/>
                </p:oleObj>
              </mc:Choice>
              <mc:Fallback>
                <p:oleObj r:id="rId5" imgW="2743200" imgH="21621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20938"/>
                        <a:ext cx="4175125" cy="3095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04124BEE-B7AF-45DA-A823-0EA7C353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xmlns="" id="{480397CE-6D2E-4351-991E-0B3BA5AD6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2276475"/>
          <a:ext cx="403225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r:id="rId7" imgW="2400120" imgH="2276280" progId="">
                  <p:embed/>
                </p:oleObj>
              </mc:Choice>
              <mc:Fallback>
                <p:oleObj r:id="rId7" imgW="2400120" imgH="22762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276475"/>
                        <a:ext cx="4032250" cy="3313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>
            <a:extLst>
              <a:ext uri="{FF2B5EF4-FFF2-40B4-BE49-F238E27FC236}">
                <a16:creationId xmlns:a16="http://schemas.microsoft.com/office/drawing/2014/main" xmlns="" id="{D6734D5F-1ED6-4A76-A9D9-2B4E7DC2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xmlns="" id="{3D4FC2B8-9A6C-4C5F-BC22-1551E8648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Успішність учнів: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І с</a:t>
            </a:r>
            <a:r>
              <a:rPr lang="ru-RU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еместр </a:t>
            </a: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2019-2020 н.р.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C4AE4C69-C848-47F0-B5E7-A5FF1A650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800000"/>
              </a:buClr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x-none" sz="2400" b="1">
                <a:solidFill>
                  <a:srgbClr val="800000"/>
                </a:solidFill>
                <a:latin typeface="Times New Roman" panose="02020603050405020304" pitchFamily="18" charset="0"/>
              </a:rPr>
              <a:t>       Мова                                                    Література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0B69AC32-2147-4CEE-9EED-9BD196C1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xmlns="" id="{FB874C87-71EC-4D35-8F73-6779BE69B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060575"/>
          <a:ext cx="3960813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r:id="rId5" imgW="2971800" imgH="1933560" progId="">
                  <p:embed/>
                </p:oleObj>
              </mc:Choice>
              <mc:Fallback>
                <p:oleObj r:id="rId5" imgW="2971800" imgH="19335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3960813" cy="3240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B13AD9A6-023E-42FC-A82C-FD648614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54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graphicFrame>
        <p:nvGraphicFramePr>
          <p:cNvPr id="28678" name="Object 6">
            <a:extLst>
              <a:ext uri="{FF2B5EF4-FFF2-40B4-BE49-F238E27FC236}">
                <a16:creationId xmlns:a16="http://schemas.microsoft.com/office/drawing/2014/main" xmlns="" id="{6DA96629-6D41-451B-8D38-9AF879EA9E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060575"/>
          <a:ext cx="38893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r:id="rId7" imgW="2628720" imgH="3076560" progId="">
                  <p:embed/>
                </p:oleObj>
              </mc:Choice>
              <mc:Fallback>
                <p:oleObj r:id="rId7" imgW="2628720" imgH="30765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060575"/>
                        <a:ext cx="3889375" cy="3240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xmlns="" id="{8C25DBED-C8D8-4098-BE7B-B67567D06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    </a:t>
            </a: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ВАГОМІ ДОСЯГНЕННЯ УЧНІВ: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DEA5B968-F173-481B-8B89-1D872E39A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2015-2016 н.р. - ІІ місце  Панфілова Наталія 5 клас – ІІ етап </a:t>
            </a:r>
            <a:r>
              <a:rPr lang="en-US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VI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 Міжнародного мовно-літературного конкурсу учнівської та студентської молоді ім. 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Т. Шевченка;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ІІІ місце – Коллє Олександра - ІІ (районний) етап конкурсу-захисту робіт МАН;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2018-2019 н.р. -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ІІІ місце Панфілова Наталія 9 клас – ІІ (районний) етап Всеукраїнської учнівської олімпіади</a:t>
            </a:r>
            <a:r>
              <a:rPr lang="en-US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  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з української мови та літератури</a:t>
            </a: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2019 – 2020 н.р. - І місце Соболенко Іван 9 клас – ІІ (районний) етап конкурсу-захисту робіт МАН;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ІІІ місце Шумаков Нікіта 8 клас  - ІІ (районний) етап Всеукраїнської учнівської олімпіади</a:t>
            </a:r>
            <a:r>
              <a:rPr lang="en-US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  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з української мови та літератури</a:t>
            </a: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;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ІІІ місце  Панфілова Наталія 9 клас – ІІ етап </a:t>
            </a:r>
            <a:r>
              <a:rPr lang="en-US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X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 Міжнародного мовно-літературного конкурсу учнівської та студентської молоді ім. 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Т. Шевченка;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 місце Андріяка Олексій 9 клас - 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ІІ (районний) етап </a:t>
            </a:r>
            <a:r>
              <a:rPr lang="en-US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XIX</a:t>
            </a:r>
            <a:r>
              <a:rPr lang="uk-UA" altLang="x-none" sz="1800" b="1">
                <a:solidFill>
                  <a:srgbClr val="800000"/>
                </a:solidFill>
                <a:latin typeface="Times New Roman" panose="02020603050405020304" pitchFamily="18" charset="0"/>
              </a:rPr>
              <a:t> Всеукраїнського конкурсу учнівської творчості в номінації “Література”.</a:t>
            </a:r>
          </a:p>
          <a:p>
            <a:pPr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x-none" sz="18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xmlns="" id="{123FE6F6-6D90-4399-AC7E-0928B321B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059924C-4E0D-41E3-8ABF-1774742B2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 lang="x-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5DE7E92C-DD77-4D01-9F31-7E6BD22A2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Освіта: </a:t>
            </a:r>
            <a:r>
              <a:rPr lang="uk-UA" altLang="x-none" sz="1800" b="1">
                <a:solidFill>
                  <a:srgbClr val="6600CC"/>
                </a:solidFill>
                <a:latin typeface="Times New Roman" panose="02020603050405020304" pitchFamily="18" charset="0"/>
              </a:rPr>
              <a:t>ВИЩА,</a:t>
            </a: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lang="en-US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</a:t>
            </a:r>
            <a:r>
              <a:rPr lang="uk-UA" altLang="x-none" sz="1800" b="1">
                <a:solidFill>
                  <a:srgbClr val="6600CC"/>
                </a:solidFill>
                <a:latin typeface="Times New Roman" panose="02020603050405020304" pitchFamily="18" charset="0"/>
              </a:rPr>
              <a:t>КИЇВСЬКИЙ НАЦІОНАЛЬНИЙ ПЕДАГОГІЧНИЙ УНІВЕРСИТЕТ  ІМ. М. ДРАГОМАНОВА, </a:t>
            </a: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1998 р.;</a:t>
            </a:r>
            <a:b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</a:br>
            <a:endParaRPr lang="uk-UA" altLang="x-none" sz="24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0470F8E-F1D5-44C0-A838-9748663F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6238"/>
            <a:ext cx="7272337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xmlns="" id="{9DF98470-A165-41DD-B713-10984B479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22DEE5D-DB37-4CC9-9C98-2E84F1A40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indent="-341313" algn="ctr">
              <a:spcBef>
                <a:spcPts val="11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uk-UA" altLang="x-none" sz="4400" b="1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indent="-341313" algn="ctr">
              <a:spcBef>
                <a:spcPts val="11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4400" b="1">
                <a:solidFill>
                  <a:srgbClr val="800000"/>
                </a:solidFill>
                <a:latin typeface="Times New Roman" panose="02020603050405020304" pitchFamily="18" charset="0"/>
              </a:rPr>
              <a:t>ДЯКУЮ ЗА УВАГУ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C4F0D6EF-0613-430A-A617-0AA9D2381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9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x-none" sz="2400" b="1">
                <a:solidFill>
                  <a:srgbClr val="6600CC"/>
                </a:solidFill>
                <a:latin typeface="Times New Roman" panose="02020603050405020304" pitchFamily="18" charset="0"/>
              </a:rPr>
              <a:t>ПІДВИЩЕННЯ КВАЛІФІКАЦІЇ: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EFE18C6-8C5C-4437-88DB-CCC50A9F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92250"/>
            <a:ext cx="6408737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xmlns="" id="{36EB2182-6ACD-48AA-B3D7-ED85E2E0F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95678CC-F4F2-4072-BF11-2AFCBA76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08075"/>
            <a:ext cx="6480175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xmlns="" id="{023CBFB4-C234-436B-A4B8-A355A0C07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1B6E10B-671F-4C34-8C5D-D7368895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xmlns="" id="{AD436575-FF2B-4671-A8CF-63DEDE52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b="1">
                <a:solidFill>
                  <a:srgbClr val="6600CC"/>
                </a:solidFill>
                <a:latin typeface="Times New Roman" panose="02020603050405020304" pitchFamily="18" charset="0"/>
              </a:rPr>
              <a:t>    </a:t>
            </a:r>
            <a:r>
              <a:rPr lang="uk-UA" altLang="x-none" b="1">
                <a:solidFill>
                  <a:srgbClr val="6600CC"/>
                </a:solidFill>
                <a:latin typeface="Times New Roman" panose="02020603050405020304" pitchFamily="18" charset="0"/>
              </a:rPr>
              <a:t>ПРОФЕСІЙНИЙ ШЛЯХ: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C1E40FA7-B5EA-48BA-9D37-D83BB7057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x-none" sz="2400">
                <a:solidFill>
                  <a:srgbClr val="800000"/>
                </a:solidFill>
              </a:rPr>
              <a:t>З 1991 по 1998 р.р. працювала в Лукашівській середній школі Баришівського району Київської області (на посаді педагога – організатора, бібліотекаря, учителя російської мови);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x-none" sz="2400">
                <a:solidFill>
                  <a:srgbClr val="800000"/>
                </a:solidFill>
              </a:rPr>
              <a:t>1998 – 2006 Р.Р. СЗШ № 175 Шевченківського району  м. Києва (учитель української мови та літератури, заступник директора з виховної роботи);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x-none" sz="2400">
                <a:solidFill>
                  <a:srgbClr val="800000"/>
                </a:solidFill>
              </a:rPr>
              <a:t>2006 і до сьогодні ЗЗСО № 60 КРД “РОСТОК” (учитель української мови та літератури, заступник директора з навчально – виховної роботи)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xmlns="" id="{83F8470B-848C-4013-9F6D-5EB375A21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41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sz="2400" b="1"/>
              <a:t/>
            </a:r>
            <a:br>
              <a:rPr lang="en-US" altLang="x-none" sz="2400" b="1"/>
            </a:br>
            <a:r>
              <a:rPr lang="en-US" altLang="x-none" sz="2400" b="1"/>
              <a:t/>
            </a:r>
            <a:br>
              <a:rPr lang="en-US" altLang="x-none" sz="2400" b="1"/>
            </a:br>
            <a:r>
              <a:rPr lang="en-US" altLang="x-none" sz="2400" b="1"/>
              <a:t/>
            </a:r>
            <a:br>
              <a:rPr lang="en-US" altLang="x-none" sz="2400" b="1"/>
            </a:br>
            <a:endParaRPr lang="en-US" altLang="x-none" sz="2400" b="1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EB723B5-C22C-46C4-B582-637C27ECE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629525" cy="5111750"/>
          </a:xfrm>
          <a:ln/>
        </p:spPr>
        <p:txBody>
          <a:bodyPr/>
          <a:lstStyle/>
          <a:p>
            <a:pPr indent="-341313" algn="ctr">
              <a:spcBef>
                <a:spcPts val="5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x-none" sz="2300" b="1">
                <a:solidFill>
                  <a:srgbClr val="6600CC"/>
                </a:solidFill>
                <a:latin typeface="Times New Roman" panose="02020603050405020304" pitchFamily="18" charset="0"/>
              </a:rPr>
              <a:t>              </a:t>
            </a:r>
            <a:r>
              <a:rPr lang="uk-UA" altLang="x-none" sz="2300" b="1">
                <a:solidFill>
                  <a:srgbClr val="6600CC"/>
                </a:solidFill>
                <a:latin typeface="Times New Roman" panose="02020603050405020304" pitchFamily="18" charset="0"/>
              </a:rPr>
              <a:t>ЖИТТЄВЕ КРЕДО:</a:t>
            </a:r>
          </a:p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           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“ Цінуй те, що маєш, але не зупиняйся на досягнутому”</a:t>
            </a:r>
          </a:p>
          <a:p>
            <a:pPr indent="-341313" algn="ctr">
              <a:spcBef>
                <a:spcPts val="5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300" b="1">
                <a:solidFill>
                  <a:srgbClr val="6600CC"/>
                </a:solidFill>
                <a:latin typeface="Times New Roman" panose="02020603050405020304" pitchFamily="18" charset="0"/>
              </a:rPr>
              <a:t>ПЕДАГОГІЧНЕ КРЕДО:</a:t>
            </a:r>
          </a:p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300" b="1">
                <a:solidFill>
                  <a:srgbClr val="800000"/>
                </a:solidFill>
                <a:latin typeface="Times New Roman" panose="02020603050405020304" pitchFamily="18" charset="0"/>
              </a:rPr>
              <a:t>“</a:t>
            </a: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Вчити дітей так, щоб не соромно було заглянути їм в очі через декілька років”</a:t>
            </a:r>
          </a:p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6600CC"/>
                </a:solidFill>
                <a:latin typeface="Times New Roman" panose="02020603050405020304" pitchFamily="18" charset="0"/>
              </a:rPr>
              <a:t>Тема, над якою працюю:</a:t>
            </a:r>
          </a:p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x-none" sz="2800" b="1">
                <a:solidFill>
                  <a:srgbClr val="800000"/>
                </a:solidFill>
                <a:latin typeface="Times New Roman" panose="02020603050405020304" pitchFamily="18" charset="0"/>
              </a:rPr>
              <a:t>“Розвиток навчальних здібностей учнів через систему роботи з формування ключових компетентностей на уроках української мови та літератури”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xmlns="" id="{1C63B269-D81A-440B-90A7-7158A80BF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endParaRPr lang="x-none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CD7C6FF8-3C59-4815-93BA-D9060D32D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ln/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567</Words>
  <Application>Microsoft Office PowerPoint</Application>
  <PresentationFormat>Экран (4:3)</PresentationFormat>
  <Paragraphs>58</Paragraphs>
  <Slides>30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Castellar</vt:lpstr>
      <vt:lpstr>Lucida Sans Unicode</vt:lpstr>
      <vt:lpstr>Times New Roman</vt:lpstr>
      <vt:lpstr>Тема Office</vt:lpstr>
      <vt:lpstr>УШАТЕНКО    ВІРА ГРИГОРІВНА </vt:lpstr>
      <vt:lpstr>ПОРТФОЛІО ВЧИТЕЛЯ</vt:lpstr>
      <vt:lpstr>Освіта: ВИЩА,                КИЇВСЬКИЙ НАЦІОНАЛЬНИЙ ПЕДАГОГІЧНИЙ УНІВЕРСИТЕТ  ІМ. М. ДРАГОМАНОВА, 1998 р.; </vt:lpstr>
      <vt:lpstr>ПІДВИЩЕННЯ КВАЛІФІКАЦІЇ:</vt:lpstr>
      <vt:lpstr>Презентация PowerPoint</vt:lpstr>
      <vt:lpstr>Презентация PowerPoint</vt:lpstr>
      <vt:lpstr>    ПРОФЕСІЙНИЙ ШЛЯХ:</vt:lpstr>
      <vt:lpstr>   </vt:lpstr>
      <vt:lpstr>Презентация PowerPoint</vt:lpstr>
      <vt:lpstr>           </vt:lpstr>
      <vt:lpstr>Презентация PowerPoint</vt:lpstr>
      <vt:lpstr>                       ОСВІТНІ ТЕХНОЛОГІЇ:  - інтерактивна вправа “Незакінчене речення”; - творче завдання “Я – редактор”; - складання асоціативного грона,  куща...; - сенкан; -вправа “Так чи ні”, “Хто швидше”, “Вірю/ не вірю; - дослідження -спостереження; -”Хвилинка-цікавинка”; - міні-дискусія; - складання есе; - розігрування сценок тощо.</vt:lpstr>
      <vt:lpstr>“Іван Франко та загадкова математика” 8 клас 2019р. </vt:lpstr>
      <vt:lpstr>                 “Означення, додаток та обставина                       як другорядні члени речення” 8 клас 2019 р.</vt:lpstr>
      <vt:lpstr>“Соціально-побутова драма “Наталка Полтавка” – перший твір нової укр. драматургії. Сценічне життя твору. 9 клас 2019 р.</vt:lpstr>
      <vt:lpstr>        21 лютого – Міжнародний день грамотності</vt:lpstr>
      <vt:lpstr>Міжнародний день рідної мови. Лекція “Українське вбрання у скарбниці усної народної творчості” (Національний музей українського народного декоративного мистецтва) 04.03.2020 р. 8 клас</vt:lpstr>
      <vt:lpstr>“Свято-ярмарок рідної мови”</vt:lpstr>
      <vt:lpstr>Уроки розвитку мовлення. Ділові папери (8 клас). Усний переказ (9 клас).</vt:lpstr>
      <vt:lpstr>Відвідування бібліотеки ім. Кудряшова</vt:lpstr>
      <vt:lpstr>ШЕВЧЕНКІВСЬКІ ДНІ У ЗАКЛАДІ (10. 03. 2020 р. )</vt:lpstr>
      <vt:lpstr>Учнівські презентації</vt:lpstr>
      <vt:lpstr>Різні форми роботи:</vt:lpstr>
      <vt:lpstr>Роботи учнів- переможців районних конкурсів</vt:lpstr>
      <vt:lpstr>Успішність учнів: 2017-2018 н.р. </vt:lpstr>
      <vt:lpstr>Успішність учнів: 2018-2019 н.р.</vt:lpstr>
      <vt:lpstr>Успішність учнів:  І семестр 2019-2020 н.р.</vt:lpstr>
      <vt:lpstr>    ВАГОМІ ДОСЯГНЕННЯ УЧНІВ: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UshatenkoV</dc:creator>
  <cp:lastModifiedBy>nadiiaholub@gmail.com</cp:lastModifiedBy>
  <cp:revision>54</cp:revision>
  <cp:lastPrinted>1601-01-01T00:00:00Z</cp:lastPrinted>
  <dcterms:created xsi:type="dcterms:W3CDTF">2020-01-24T13:16:29Z</dcterms:created>
  <dcterms:modified xsi:type="dcterms:W3CDTF">2021-11-15T07:28:19Z</dcterms:modified>
</cp:coreProperties>
</file>