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5" r:id="rId1"/>
  </p:sldMasterIdLst>
  <p:notesMasterIdLst>
    <p:notesMasterId r:id="rId22"/>
  </p:notesMasterIdLst>
  <p:sldIdLst>
    <p:sldId id="256" r:id="rId2"/>
    <p:sldId id="267" r:id="rId3"/>
    <p:sldId id="270" r:id="rId4"/>
    <p:sldId id="269" r:id="rId5"/>
    <p:sldId id="268" r:id="rId6"/>
    <p:sldId id="258" r:id="rId7"/>
    <p:sldId id="259" r:id="rId8"/>
    <p:sldId id="290" r:id="rId9"/>
    <p:sldId id="288" r:id="rId10"/>
    <p:sldId id="261" r:id="rId11"/>
    <p:sldId id="273" r:id="rId12"/>
    <p:sldId id="275" r:id="rId13"/>
    <p:sldId id="282" r:id="rId14"/>
    <p:sldId id="262" r:id="rId15"/>
    <p:sldId id="284" r:id="rId16"/>
    <p:sldId id="289" r:id="rId17"/>
    <p:sldId id="264" r:id="rId18"/>
    <p:sldId id="287" r:id="rId19"/>
    <p:sldId id="266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4FD23-E790-4B68-ACE5-203DE9C082AF}" type="datetimeFigureOut">
              <a:rPr lang="uk-UA" smtClean="0"/>
              <a:t>23.02.2025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0EDA1-25AA-43B2-AA41-36F6E46F6B0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0EDA1-25AA-43B2-AA41-36F6E46F6B05}" type="slidenum">
              <a:rPr lang="uk-UA" smtClean="0"/>
              <a:t>3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9603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746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0224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233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3999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6976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09098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6023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06235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9562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9442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1961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9847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2925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7349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2812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9368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841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A49AFE-166A-4680-A3AD-22514AA11D7A}" type="datetimeFigureOut">
              <a:rPr lang="uk-UA" smtClean="0"/>
              <a:pPr/>
              <a:t>23.02.2025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FB471CD-47DB-43BE-BF2D-EBFD9A1BF7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4247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  <p:sldLayoutId id="2147484788" r:id="rId13"/>
    <p:sldLayoutId id="2147484789" r:id="rId14"/>
    <p:sldLayoutId id="2147484790" r:id="rId15"/>
    <p:sldLayoutId id="2147484791" r:id="rId16"/>
    <p:sldLayoutId id="2147484792" r:id="rId17"/>
    <p:sldLayoutId id="214748479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984776" cy="5688632"/>
          </a:xfrm>
        </p:spPr>
        <p:txBody>
          <a:bodyPr>
            <a:noAutofit/>
          </a:bodyPr>
          <a:lstStyle/>
          <a:p>
            <a:pPr algn="r"/>
            <a:r>
              <a:rPr lang="uk-UA" sz="9600" b="1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Руденко </a:t>
            </a:r>
            <a:br>
              <a:rPr lang="uk-UA" sz="9600" b="1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uk-UA" sz="9600" b="1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Тетяна </a:t>
            </a:r>
            <a:br>
              <a:rPr lang="uk-UA" sz="9600" b="1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uk-UA" sz="9600" b="1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Іванівна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4018" y="2810931"/>
            <a:ext cx="4350422" cy="159617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У викладанні математики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впроваджую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комп'ютерні технології, інноваційні методики з використанням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ші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 та інтерактивної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дошки. Учні залучаються до створення </a:t>
            </a:r>
            <a:r>
              <a:rPr lang="uk-UA" sz="2800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“проектів”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з математики.</a:t>
            </a:r>
            <a:b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2022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року В 5-7 класах математика викладається за програмою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нуш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,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в 10-11класах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-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за рівнем стандарту. </a:t>
            </a:r>
            <a:r>
              <a:rPr lang="uk-UA" sz="2800" dirty="0">
                <a:latin typeface="Segoe UI Semibold" panose="020B0702040204020203" pitchFamily="34" charset="0"/>
              </a:rPr>
              <a:t/>
            </a:r>
            <a:br>
              <a:rPr lang="uk-UA" sz="2800" dirty="0">
                <a:latin typeface="Segoe UI Semibold" panose="020B0702040204020203" pitchFamily="34" charset="0"/>
              </a:rPr>
            </a:br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l="1169" t="16373"/>
          <a:stretch>
            <a:fillRect/>
          </a:stretch>
        </p:blipFill>
        <p:spPr bwMode="auto">
          <a:xfrm>
            <a:off x="395536" y="3068960"/>
            <a:ext cx="4248472" cy="359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7843" t="29192" r="-3922" b="4870"/>
          <a:stretch>
            <a:fillRect/>
          </a:stretch>
        </p:blipFill>
        <p:spPr bwMode="auto">
          <a:xfrm>
            <a:off x="395536" y="0"/>
            <a:ext cx="426190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D5C951-9FA8-4D34-9DF4-14678B36BFA5}"/>
              </a:ext>
            </a:extLst>
          </p:cNvPr>
          <p:cNvSpPr/>
          <p:nvPr/>
        </p:nvSpPr>
        <p:spPr>
          <a:xfrm>
            <a:off x="107504" y="117693"/>
            <a:ext cx="9036496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uk-UA" sz="3200" b="1" u="sng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</a:rPr>
              <a:t>Переможці олімпіад з математики</a:t>
            </a:r>
          </a:p>
          <a:p>
            <a:pPr>
              <a:lnSpc>
                <a:spcPct val="90000"/>
              </a:lnSpc>
            </a:pPr>
            <a:endParaRPr lang="uk-UA" sz="32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2022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рік Панфілова </a:t>
            </a:r>
            <a:r>
              <a:rPr lang="uk-UA" sz="3200" b="1" cap="all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наталія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(11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кл.) – 3 місце </a:t>
            </a:r>
          </a:p>
          <a:p>
            <a:pPr>
              <a:lnSpc>
                <a:spcPct val="90000"/>
              </a:lnSpc>
              <a:buNone/>
            </a:pPr>
            <a:endParaRPr lang="uk-UA" sz="32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uk-UA" sz="3200" b="1" u="sng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</a:rPr>
              <a:t>Результати ЗНО</a:t>
            </a:r>
          </a:p>
          <a:p>
            <a:pPr>
              <a:lnSpc>
                <a:spcPct val="90000"/>
              </a:lnSpc>
              <a:buNone/>
            </a:pP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У 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2024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році – 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5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учнів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здавали </a:t>
            </a:r>
            <a:r>
              <a:rPr lang="uk-UA" sz="3200" b="1" cap="all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зно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з математики (всі вище 140 балів) </a:t>
            </a:r>
          </a:p>
          <a:p>
            <a:pPr>
              <a:lnSpc>
                <a:spcPct val="90000"/>
              </a:lnSpc>
              <a:buNone/>
            </a:pPr>
            <a:endParaRPr lang="uk-UA" sz="32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uk-UA" sz="32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Кожного року більше 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4</a:t>
            </a:r>
            <a:r>
              <a:rPr lang="uk-UA" sz="32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0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учнів приймають участь у всеукраїнському, міжнародному конкурсі </a:t>
            </a:r>
            <a:r>
              <a:rPr lang="uk-UA" sz="32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</a:rPr>
              <a:t>«Кенгуру»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AutoShape 15"/>
          <p:cNvSpPr>
            <a:spLocks noChangeArrowheads="1"/>
          </p:cNvSpPr>
          <p:nvPr/>
        </p:nvSpPr>
        <p:spPr bwMode="auto">
          <a:xfrm>
            <a:off x="179512" y="404664"/>
            <a:ext cx="6912768" cy="50405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Теми Відкритих уроків:</a:t>
            </a:r>
            <a:endParaRPr lang="ru-RU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0"/>
            <a:ext cx="6960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Науково – методична діяльність</a:t>
            </a: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90872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1. Урок-семінар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«Найпростіші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способи розв′язування ірраціональних рівнянь»,10 кл.</a:t>
            </a:r>
          </a:p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2. Урок-лекція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Елементи комбінаторики,комбінаторні правила суми та добутку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»,11к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Урок гра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«В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ефірі математика», 6 кл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«Геометрична прогресія. Формула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n-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члена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»,9 кл.</a:t>
            </a: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 «Правильні та неправильні дроби»,5кл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.,програма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НУШ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 «Сюжетні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задачі»,6 кл.,програма НУШ</a:t>
            </a: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Урок 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гра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“клуб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1%”,7кл</a:t>
            </a:r>
          </a:p>
          <a:p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8 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“Способи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задання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функції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7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кл,програма НУШ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3648" t="29785" r="-1051" b="41785"/>
          <a:stretch>
            <a:fillRect/>
          </a:stretch>
        </p:blipFill>
        <p:spPr bwMode="auto">
          <a:xfrm>
            <a:off x="5364088" y="4581128"/>
            <a:ext cx="33843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t="43718" r="187" b="14021"/>
          <a:stretch>
            <a:fillRect/>
          </a:stretch>
        </p:blipFill>
        <p:spPr bwMode="auto">
          <a:xfrm>
            <a:off x="179512" y="4581128"/>
            <a:ext cx="49320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 flipH="1">
            <a:off x="977900" y="2171700"/>
            <a:ext cx="0" cy="723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2184400" y="2171700"/>
            <a:ext cx="0" cy="269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H="1">
            <a:off x="3378200" y="2171700"/>
            <a:ext cx="0" cy="723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597400" y="2159000"/>
            <a:ext cx="0" cy="269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997700" y="2159000"/>
            <a:ext cx="0" cy="269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5816600" y="2171700"/>
            <a:ext cx="0" cy="723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5131" name="AutoShape 14"/>
          <p:cNvSpPr>
            <a:spLocks noChangeArrowheads="1"/>
          </p:cNvSpPr>
          <p:nvPr/>
        </p:nvSpPr>
        <p:spPr bwMode="auto">
          <a:xfrm>
            <a:off x="3995936" y="692696"/>
            <a:ext cx="5148064" cy="5949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Робота в методичному </a:t>
            </a:r>
          </a:p>
          <a:p>
            <a:pPr algn="ctr">
              <a:lnSpc>
                <a:spcPct val="90000"/>
              </a:lnSpc>
            </a:pP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об</a:t>
            </a:r>
            <a:r>
              <a:rPr lang="en-US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’</a:t>
            </a: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єднанні, співпраця з </a:t>
            </a:r>
          </a:p>
          <a:p>
            <a:pPr algn="ctr"/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НМЦ, ВНЗ: </a:t>
            </a:r>
          </a:p>
          <a:p>
            <a:r>
              <a:rPr lang="uk-UA" sz="2800" dirty="0"/>
              <a:t>1. Складання плану роботи</a:t>
            </a:r>
          </a:p>
          <a:p>
            <a:r>
              <a:rPr lang="uk-UA" sz="2800" dirty="0"/>
              <a:t>2. Проведення </a:t>
            </a:r>
            <a:r>
              <a:rPr lang="uk-UA" sz="2800" dirty="0" smtClean="0"/>
              <a:t>олімпіад та</a:t>
            </a:r>
          </a:p>
          <a:p>
            <a:r>
              <a:rPr lang="uk-UA" sz="2800" dirty="0" smtClean="0"/>
              <a:t> конкурсу “</a:t>
            </a:r>
            <a:r>
              <a:rPr lang="uk-UA" sz="2800" dirty="0" smtClean="0"/>
              <a:t>КЕНГУРУ</a:t>
            </a:r>
            <a:r>
              <a:rPr lang="uk-UA" sz="2800" dirty="0" smtClean="0"/>
              <a:t>”</a:t>
            </a:r>
            <a:endParaRPr lang="uk-UA" sz="2800" dirty="0"/>
          </a:p>
          <a:p>
            <a:r>
              <a:rPr lang="uk-UA" sz="2800" dirty="0"/>
              <a:t>3. Проведення предметних </a:t>
            </a:r>
          </a:p>
          <a:p>
            <a:r>
              <a:rPr lang="uk-UA" sz="2800" dirty="0"/>
              <a:t> тижнів</a:t>
            </a:r>
          </a:p>
          <a:p>
            <a:r>
              <a:rPr lang="uk-UA" sz="2800" dirty="0"/>
              <a:t>4. Участь в семінарах,</a:t>
            </a:r>
          </a:p>
          <a:p>
            <a:r>
              <a:rPr lang="uk-UA" sz="2800" dirty="0"/>
              <a:t>круглих столах,педрадах.</a:t>
            </a:r>
          </a:p>
          <a:p>
            <a:endParaRPr lang="uk-UA" sz="2800" dirty="0"/>
          </a:p>
          <a:p>
            <a:pPr algn="ctr">
              <a:lnSpc>
                <a:spcPct val="90000"/>
              </a:lnSpc>
            </a:pPr>
            <a:endParaRPr lang="uk-UA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134" name="AutoShape 17"/>
          <p:cNvSpPr>
            <a:spLocks noChangeArrowheads="1"/>
          </p:cNvSpPr>
          <p:nvPr/>
        </p:nvSpPr>
        <p:spPr bwMode="auto">
          <a:xfrm>
            <a:off x="0" y="1268760"/>
            <a:ext cx="4139952" cy="475252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освітні</a:t>
            </a:r>
          </a:p>
          <a:p>
            <a:pPr algn="ctr"/>
            <a:r>
              <a:rPr lang="uk-UA" sz="2800" b="1" cap="all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технологіЇ</a:t>
            </a: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, які </a:t>
            </a:r>
          </a:p>
          <a:p>
            <a:pPr algn="ctr"/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використовуються:</a:t>
            </a:r>
          </a:p>
          <a:p>
            <a:pPr algn="ctr"/>
            <a:r>
              <a:rPr lang="uk-UA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</a:t>
            </a:r>
          </a:p>
          <a:p>
            <a:r>
              <a:rPr lang="uk-UA" sz="2800" dirty="0"/>
              <a:t>1.Робота в парах</a:t>
            </a:r>
          </a:p>
          <a:p>
            <a:r>
              <a:rPr lang="uk-UA" sz="2800" dirty="0"/>
              <a:t>2.Карусель</a:t>
            </a:r>
          </a:p>
          <a:p>
            <a:r>
              <a:rPr lang="uk-UA" sz="2800" dirty="0"/>
              <a:t>3.Робота в малих </a:t>
            </a:r>
          </a:p>
          <a:p>
            <a:r>
              <a:rPr lang="uk-UA" sz="2800" dirty="0"/>
              <a:t>групах</a:t>
            </a:r>
          </a:p>
          <a:p>
            <a:r>
              <a:rPr lang="uk-UA" sz="2800" dirty="0"/>
              <a:t>4.Незакінчені речення</a:t>
            </a:r>
          </a:p>
          <a:p>
            <a:pPr algn="ctr"/>
            <a:endParaRPr lang="uk-UA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188640"/>
            <a:ext cx="6680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rPr>
              <a:t>Науково – методична діяльність</a:t>
            </a:r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 animBg="1"/>
      <p:bldP spid="51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500" t="27431" r="32397" b="3899"/>
          <a:stretch>
            <a:fillRect/>
          </a:stretch>
        </p:blipFill>
        <p:spPr bwMode="auto">
          <a:xfrm>
            <a:off x="5292080" y="260648"/>
            <a:ext cx="324570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939" y="692696"/>
            <a:ext cx="4581939" cy="496855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 1996 року – голова методичного об'єднання точних наук, активний учасник районних метод об'єднань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,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КООРДИНАТОР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конкурсу“кенгуру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</a:rPr>
              <a:t>”</a:t>
            </a:r>
            <a:endParaRPr lang="uk-UA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65538" name="Picture 2" descr="C:\Users\serik\Desktop\9.jpg"/>
          <p:cNvPicPr>
            <a:picLocks noChangeAspect="1" noChangeArrowheads="1"/>
          </p:cNvPicPr>
          <p:nvPr/>
        </p:nvPicPr>
        <p:blipFill>
          <a:blip r:embed="rId3" cstate="print"/>
          <a:srcRect t="4034"/>
          <a:stretch>
            <a:fillRect/>
          </a:stretch>
        </p:blipFill>
        <p:spPr bwMode="auto">
          <a:xfrm>
            <a:off x="4427984" y="2276872"/>
            <a:ext cx="3641724" cy="436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3338" cy="1340768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Велика увага приділяється проведенню предметних  тижнів з математики. Проводяться конкурси та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брейн-ринги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3384376" cy="449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 cstate="print"/>
          <a:srcRect r="-2981" b="11540"/>
          <a:stretch>
            <a:fillRect/>
          </a:stretch>
        </p:blipFill>
        <p:spPr bwMode="auto">
          <a:xfrm>
            <a:off x="179512" y="1556791"/>
            <a:ext cx="2808312" cy="509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 cstate="print"/>
          <a:srcRect r="3035" b="17026"/>
          <a:stretch>
            <a:fillRect/>
          </a:stretch>
        </p:blipFill>
        <p:spPr bwMode="auto">
          <a:xfrm>
            <a:off x="6253093" y="1628800"/>
            <a:ext cx="2890907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249F96E-64B6-40BC-A793-E56DD6D1D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12295"/>
            <a:ext cx="8568952" cy="6433409"/>
          </a:xfrm>
        </p:spPr>
      </p:pic>
    </p:spTree>
    <p:extLst>
      <p:ext uri="{BB962C8B-B14F-4D97-AF65-F5344CB8AC3E}">
        <p14:creationId xmlns:p14="http://schemas.microsoft.com/office/powerpoint/2010/main" xmlns="" val="3589880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21696"/>
            <a:ext cx="2915816" cy="2736304"/>
          </a:xfrm>
        </p:spPr>
        <p:txBody>
          <a:bodyPr/>
          <a:lstStyle/>
          <a:p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</a:rPr>
              <a:t>Завжди була класним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керівником,</a:t>
            </a:r>
            <a:b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ОСТАННІЙ ВИПУСК 2021Р</a:t>
            </a:r>
            <a:endParaRPr lang="uk-UA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57542" cy="409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187" y="2908777"/>
            <a:ext cx="5265813" cy="394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C737DE5-3A5D-43AE-8EA1-D7EF6137A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96"/>
          <a:stretch/>
        </p:blipFill>
        <p:spPr>
          <a:xfrm>
            <a:off x="119143" y="3284984"/>
            <a:ext cx="60005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D1704E9-DCA9-4807-B443-D6C0FB099D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616" y="0"/>
            <a:ext cx="6984776" cy="116339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Підтримую </a:t>
            </a:r>
            <a:r>
              <a:rPr lang="uk-UA" sz="2800" b="1" i="1" dirty="0" err="1" smtClean="0">
                <a:solidFill>
                  <a:schemeClr val="accent2">
                    <a:lumMod val="75000"/>
                  </a:schemeClr>
                </a:solidFill>
              </a:rPr>
              <a:t>зв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uk-UA" sz="2800" b="1" i="1" dirty="0" err="1" smtClean="0">
                <a:solidFill>
                  <a:schemeClr val="accent2">
                    <a:lumMod val="75000"/>
                  </a:schemeClr>
                </a:solidFill>
              </a:rPr>
              <a:t>язки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</a:rPr>
              <a:t>випускниками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5391222" cy="274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43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7B59C1-7F24-4E7E-9756-CDA515114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721868"/>
            <a:ext cx="4181510" cy="313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832" y="854361"/>
            <a:ext cx="4142264" cy="1596177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Беру участь 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у Житті школи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20518" t="26591" r="142"/>
          <a:stretch>
            <a:fillRect/>
          </a:stretch>
        </p:blipFill>
        <p:spPr bwMode="auto">
          <a:xfrm>
            <a:off x="0" y="2636912"/>
            <a:ext cx="4572000" cy="317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t="17226" r="-2478" b="18251"/>
          <a:stretch>
            <a:fillRect/>
          </a:stretch>
        </p:blipFill>
        <p:spPr bwMode="auto">
          <a:xfrm>
            <a:off x="4644008" y="260648"/>
            <a:ext cx="4056766" cy="340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5292080" cy="6165304"/>
          </a:xfrm>
        </p:spPr>
        <p:txBody>
          <a:bodyPr>
            <a:normAutofit/>
          </a:bodyPr>
          <a:lstStyle/>
          <a:p>
            <a:r>
              <a:rPr lang="uk-UA" sz="1800" dirty="0">
                <a:solidFill>
                  <a:schemeClr val="bg2">
                    <a:lumMod val="50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З </a:t>
            </a:r>
            <a:r>
              <a:rPr lang="uk-UA" sz="2400" i="1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ВІДЗНАКою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 Закінчила фізико-математичний ф-т КДПІ ім. М. Горького.</a:t>
            </a:r>
            <a:b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</a:b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/>
            </a:r>
            <a:b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</a:b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    З 1982 року працюю в школі №60  м. Києва вчителем математики.</a:t>
            </a:r>
            <a:b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</a:br>
            <a:r>
              <a:rPr lang="uk-UA" sz="2400" i="1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ПеДаГОГІЧНИЙ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 СТАЖ - 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43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роки.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/>
            </a:r>
            <a:b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</a:b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/>
            </a:r>
            <a:b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</a:b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Mangal" panose="02040503050203030202" pitchFamily="18" charset="0"/>
              </a:rPr>
              <a:t>    Категорія Вища, Учитель-методист.</a:t>
            </a:r>
            <a:r>
              <a:rPr lang="uk-UA" sz="2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</a:rPr>
              <a:t/>
            </a:r>
            <a:br>
              <a:rPr lang="uk-UA" sz="2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200" dirty="0">
                <a:latin typeface="Segoe UI Semibold" panose="020B0702040204020203" pitchFamily="34" charset="0"/>
              </a:rPr>
              <a:t/>
            </a:r>
            <a:br>
              <a:rPr lang="uk-UA" sz="2200" dirty="0">
                <a:latin typeface="Segoe UI Semibold" panose="020B0702040204020203" pitchFamily="34" charset="0"/>
              </a:rPr>
            </a:br>
            <a:r>
              <a:rPr lang="uk-UA" sz="2000" dirty="0">
                <a:latin typeface="Segoe UI Semibold" panose="020B0702040204020203" pitchFamily="34" charset="0"/>
              </a:rPr>
              <a:t/>
            </a:r>
            <a:br>
              <a:rPr lang="uk-UA" sz="2000" dirty="0">
                <a:latin typeface="Segoe UI Semibold" panose="020B0702040204020203" pitchFamily="34" charset="0"/>
              </a:rPr>
            </a:br>
            <a:endParaRPr lang="ru-RU" sz="2000" dirty="0">
              <a:latin typeface="Segoe UI Semibold" panose="020B0702040204020203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60648"/>
            <a:ext cx="8820472" cy="576064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800" b="1" i="0" u="none" strike="noStrike" kern="1200" cap="all" spc="0" normalizeH="0" baseline="0" noProof="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+mj-cs"/>
              </a:rPr>
              <a:t>Руденко Тетяна Іванівна</a:t>
            </a:r>
          </a:p>
        </p:txBody>
      </p:sp>
      <p:pic>
        <p:nvPicPr>
          <p:cNvPr id="44033" name="Picture 1" descr="F:\vfvf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407554" cy="50203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506011"/>
            <a:ext cx="4320480" cy="4250642"/>
          </a:xfrm>
        </p:spPr>
        <p:txBody>
          <a:bodyPr>
            <a:normAutofit fontScale="90000"/>
          </a:bodyPr>
          <a:lstStyle/>
          <a:p>
            <a:r>
              <a:rPr lang="ru-RU" sz="9600" i="1" dirty="0">
                <a:solidFill>
                  <a:schemeClr val="accent6">
                    <a:lumMod val="75000"/>
                  </a:schemeClr>
                </a:solidFill>
              </a:rPr>
              <a:t>ДЯКУЮ ЗА УВАГУ!</a:t>
            </a:r>
            <a:endParaRPr lang="uk-UA" sz="9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4D6F33-87EF-43DC-A8C6-FCA647269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21411"/>
            <a:ext cx="3911384" cy="521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459432"/>
            <a:ext cx="3275856" cy="8342784"/>
          </a:xfrm>
        </p:spPr>
        <p:txBody>
          <a:bodyPr>
            <a:noAutofit/>
          </a:bodyPr>
          <a:lstStyle/>
          <a:p>
            <a:pPr lvl="0" algn="ctr"/>
            <a:r>
              <a:rPr lang="uk-UA" sz="2400" dirty="0"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З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2020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 по 2025 р підвищила свою кваліфікацію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/>
            </a:r>
            <a:b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(180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год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)</a:t>
            </a:r>
            <a:b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на платформах: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ІППО,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”ранок”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,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”педрада”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.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”Ректор”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,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”літера”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,</a:t>
            </a:r>
            <a:b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”Генеза”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та інших </a:t>
            </a:r>
            <a:r>
              <a:rPr lang="uk-UA" sz="2800" i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sz="28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uk-UA" sz="28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800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2800" i="1" dirty="0">
                <a:solidFill>
                  <a:schemeClr val="tx2">
                    <a:lumMod val="75000"/>
                  </a:schemeClr>
                </a:solidFill>
              </a:rPr>
            </a:br>
            <a:endParaRPr lang="uk-UA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A9FCAF-310A-4803-87B0-122A5293DDE2}"/>
              </a:ext>
            </a:extLst>
          </p:cNvPr>
          <p:cNvSpPr txBox="1"/>
          <p:nvPr/>
        </p:nvSpPr>
        <p:spPr>
          <a:xfrm>
            <a:off x="2339752" y="443711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3009" name="Picture 1" descr="F:\vfvf\сертифікати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5687832" cy="56878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0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8" y="314954"/>
            <a:ext cx="5285392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16311"/>
            <a:ext cx="8568952" cy="1596177"/>
          </a:xfrm>
        </p:spPr>
        <p:txBody>
          <a:bodyPr>
            <a:normAutofit fontScale="90000"/>
          </a:bodyPr>
          <a:lstStyle/>
          <a:p>
            <a:pPr algn="r"/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Подяка київської </a:t>
            </a:r>
            <a:b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міської держадміністрації 2006 рік </a:t>
            </a:r>
            <a:b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подяка київського міського голови 2006 рік</a:t>
            </a:r>
            <a:b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грамота </a:t>
            </a:r>
            <a:r>
              <a:rPr lang="uk-UA" sz="2700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кіївради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2012 рік</a:t>
            </a:r>
            <a:b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Грамота </a:t>
            </a:r>
            <a:r>
              <a:rPr lang="uk-UA" sz="2700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Руо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2015 рік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57686" y="571480"/>
            <a:ext cx="4605302" cy="600079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2915816" y="1124744"/>
            <a:ext cx="5040560" cy="3015208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1200" cap="all" spc="0" normalizeH="0" baseline="0" noProof="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000" b="1" i="1" u="none" strike="noStrike" kern="1200" cap="all" spc="0" normalizeH="0" baseline="0" noProof="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28958" y="429767"/>
            <a:ext cx="3905430" cy="3888177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нагороди: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cap="all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Відмінник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освіти,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2000 рік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cap="all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Грамота головного управління освіти і науки</a:t>
            </a:r>
          </a:p>
          <a:p>
            <a:pPr lvl="0" algn="ctr">
              <a:spcBef>
                <a:spcPct val="0"/>
              </a:spcBef>
            </a:pP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2001</a:t>
            </a:r>
            <a:r>
              <a:rPr lang="uk-UA" sz="2400" cap="all" dirty="0" smtClean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,</a:t>
            </a:r>
            <a:r>
              <a:rPr lang="en-US" sz="2400" cap="all" dirty="0" smtClean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uk-UA" sz="2400" cap="all" dirty="0" smtClean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2002 </a:t>
            </a:r>
            <a:r>
              <a:rPr lang="uk-UA" sz="24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р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60648"/>
            <a:ext cx="8820472" cy="576064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3900877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43808" y="5841268"/>
            <a:ext cx="5832648" cy="151216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ЗА </a:t>
            </a:r>
            <a:r>
              <a:rPr lang="uk-UA" sz="32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43 </a:t>
            </a:r>
            <a:r>
              <a:rPr lang="uk-UA" sz="3200" b="1" i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РОКи</a:t>
            </a:r>
            <a:r>
              <a:rPr lang="uk-UA" sz="32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 </a:t>
            </a:r>
            <a:r>
              <a:rPr lang="uk-UA" sz="3200" b="1" i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РОБОТИ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В ШКОЛІ ПРОЙШЛА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ШЛЯХ ВІД ВЧИТЕЛЯ ПОЧАТКІВЦЯ…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00877" y="832702"/>
            <a:ext cx="5040560" cy="3015208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4000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ПеДАГоГІЧНЕ</a:t>
            </a:r>
            <a:r>
              <a:rPr lang="uk-UA" sz="40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КРЕДО:</a:t>
            </a:r>
            <a:br>
              <a:rPr lang="uk-UA" sz="40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40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br>
              <a:rPr lang="uk-UA" sz="40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</a:br>
            <a:r>
              <a:rPr lang="uk-UA" sz="40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Вчитель перестає бути вчителем, коли перестає вчитися</a:t>
            </a:r>
            <a:r>
              <a:rPr lang="uk-UA" sz="4000" i="1" dirty="0"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</a:rPr>
              <a:t/>
            </a:r>
            <a:br>
              <a:rPr lang="uk-UA" sz="4000" i="1" dirty="0"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</a:rPr>
            </a:br>
            <a:endParaRPr lang="uk-UA" dirty="0">
              <a:solidFill>
                <a:schemeClr val="accent6">
                  <a:lumMod val="50000"/>
                </a:schemeClr>
              </a:solidFill>
              <a:latin typeface="Segoe UI Semibold" panose="020B0702040204020203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3187" y="2630911"/>
            <a:ext cx="4822774" cy="1596177"/>
          </a:xfrm>
        </p:spPr>
        <p:txBody>
          <a:bodyPr>
            <a:normAutofit fontScale="90000"/>
          </a:bodyPr>
          <a:lstStyle/>
          <a:p>
            <a:r>
              <a:rPr lang="uk-UA" sz="40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…ДО СПЕЦІАЛІСТА ВИЩОЇ КАТЕГОРІЇ, вчителя-методиста, </a:t>
            </a:r>
            <a:r>
              <a:rPr lang="uk-UA" sz="4000" i="1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“відмінника</a:t>
            </a:r>
            <a:r>
              <a:rPr lang="uk-UA" sz="4000" i="1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 </a:t>
            </a:r>
            <a:r>
              <a:rPr lang="uk-UA" sz="4000" i="1" dirty="0" err="1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освіти</a:t>
            </a:r>
            <a:r>
              <a:rPr lang="uk-UA" sz="4000" i="1" dirty="0" err="1">
                <a:solidFill>
                  <a:schemeClr val="accent2">
                    <a:lumMod val="75000"/>
                  </a:schemeClr>
                </a:solidFill>
              </a:rPr>
              <a:t>”</a:t>
            </a:r>
            <a:endParaRPr lang="uk-UA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2EA9DA-7F5A-4A9F-B7F8-AD5C25FC4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273" t="23100" r="10273" b="-4600"/>
          <a:stretch/>
        </p:blipFill>
        <p:spPr>
          <a:xfrm>
            <a:off x="0" y="697280"/>
            <a:ext cx="4125516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7CC1FA62-DEC6-42AA-BEFA-72DC6A757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692696"/>
            <a:ext cx="4565649" cy="34242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29845"/>
            <a:ext cx="7773338" cy="866266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</a:rPr>
              <a:t>Результати педагогічної діяльності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6200" y="462978"/>
            <a:ext cx="3801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Ш"/>
            </a:pPr>
            <a:endParaRPr lang="uk-UA" sz="2800" dirty="0">
              <a:latin typeface="Segoe UI Semibold" panose="020B0702040204020203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Char char="Ш"/>
            </a:pP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Тема над якою працює вчитель: </a:t>
            </a:r>
            <a:endParaRPr lang="uk-UA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</a:pPr>
            <a:r>
              <a:rPr lang="uk-UA" sz="2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“Реалізація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ключових </a:t>
            </a:r>
            <a:r>
              <a:rPr lang="uk-UA" sz="2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компетентностіей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uk-UA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на уроках 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алгебри та геометрії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 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в 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7 </a:t>
            </a:r>
            <a:r>
              <a:rPr lang="uk-UA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rPr>
              <a:t>клас і  НУШ”</a:t>
            </a:r>
            <a:endParaRPr lang="uk-UA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Segoe UI Semibold" panose="020B0702040204020203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endParaRPr lang="ru-RU" sz="2800" dirty="0">
              <a:latin typeface="Trebuchet MS" pitchFamily="34" charset="0"/>
            </a:endParaRPr>
          </a:p>
        </p:txBody>
      </p:sp>
      <p:pic>
        <p:nvPicPr>
          <p:cNvPr id="38913" name="Picture 1" descr="F:\vfvf\фото клас 1.jpg"/>
          <p:cNvPicPr>
            <a:picLocks noChangeAspect="1" noChangeArrowheads="1"/>
          </p:cNvPicPr>
          <p:nvPr/>
        </p:nvPicPr>
        <p:blipFill>
          <a:blip r:embed="rId3" cstate="print"/>
          <a:srcRect t="25490" r="6273"/>
          <a:stretch>
            <a:fillRect/>
          </a:stretch>
        </p:blipFill>
        <p:spPr bwMode="auto">
          <a:xfrm>
            <a:off x="5940152" y="3933056"/>
            <a:ext cx="2592288" cy="2736304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 l="17710" t="15889" r="-936"/>
          <a:stretch>
            <a:fillRect/>
          </a:stretch>
        </p:blipFill>
        <p:spPr bwMode="auto">
          <a:xfrm>
            <a:off x="179512" y="3933056"/>
            <a:ext cx="5581128" cy="266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65C95D7-5B17-48AE-8EB3-0BDF9B4DA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967055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1084</TotalTime>
  <Words>384</Words>
  <Application>Microsoft Office PowerPoint</Application>
  <PresentationFormat>Экран (4:3)</PresentationFormat>
  <Paragraphs>71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Капля</vt:lpstr>
      <vt:lpstr>Руденко  Тетяна  Іванівна</vt:lpstr>
      <vt:lpstr> З ВІДЗНАКою Закінчила фізико-математичний ф-т КДПІ ім. М. Горького.      З 1982 року працюю в школі №60  м. Києва вчителем математики. ПеДаГОГІЧНИЙ СТАЖ - 43роки.      Категорія Вища, Учитель-методист.   </vt:lpstr>
      <vt:lpstr> З  2020 р по 2025 р підвищила свою кваліфікацію (180 год )  на платформах: ІППО, ”ранок”, ”педрада”. ”Ректор”,”літера”, ”Генеза” та інших     </vt:lpstr>
      <vt:lpstr>Подяка київської  міської держадміністрації 2006 рік  подяка київського міського голови 2006 рік грамота кіївради 2012 рік Грамота Руо 2015 рік </vt:lpstr>
      <vt:lpstr>ПеДАГоГІЧНЕ КРЕДО:   Вчитель перестає бути вчителем, коли перестає вчитися </vt:lpstr>
      <vt:lpstr>…ДО СПЕЦІАЛІСТА ВИЩОЇ КАТЕГОРІЇ, вчителя-методиста, “відмінника освіти”</vt:lpstr>
      <vt:lpstr>Результати педагогічної діяльності</vt:lpstr>
      <vt:lpstr>Слайд 8</vt:lpstr>
      <vt:lpstr>Слайд 9</vt:lpstr>
      <vt:lpstr>У викладанні математики впроваджую комп'ютерні технології, інноваційні методики з використанням  ші  та інтерактивної дошки. Учні залучаються до створення “проектів” з математики. З 2022 року В 5-7 класах математика викладається за програмою  нуш, в 10-11класах - за рівнем стандарту.   </vt:lpstr>
      <vt:lpstr>Слайд 11</vt:lpstr>
      <vt:lpstr>Слайд 12</vt:lpstr>
      <vt:lpstr>Слайд 13</vt:lpstr>
      <vt:lpstr>З 1996 року – голова методичного об'єднання точних наук, активний учасник районних метод об'єднань , КООРДИНАТОР конкурсу“кенгуру”</vt:lpstr>
      <vt:lpstr>Велика увага приділяється проведенню предметних  тижнів з математики. Проводяться конкурси та брейн-ринги</vt:lpstr>
      <vt:lpstr>Слайд 16</vt:lpstr>
      <vt:lpstr>Завжди була класним керівником, ОСТАННІЙ ВИПУСК 2021Р</vt:lpstr>
      <vt:lpstr>Підтримую зв’язки  з випускниками</vt:lpstr>
      <vt:lpstr>Беру участь у Житті школи</vt:lpstr>
      <vt:lpstr>ДЯКУЮ ЗА УВАГУ!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Руденко Тетяна Іванівна</dc:title>
  <dc:creator>Natasha</dc:creator>
  <cp:lastModifiedBy>User</cp:lastModifiedBy>
  <cp:revision>119</cp:revision>
  <dcterms:created xsi:type="dcterms:W3CDTF">2010-03-08T09:32:48Z</dcterms:created>
  <dcterms:modified xsi:type="dcterms:W3CDTF">2025-02-23T13:46:34Z</dcterms:modified>
</cp:coreProperties>
</file>